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38" d="100"/>
          <a:sy n="38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0C2433-C77C-4B84-96BC-E61C3292676D}" type="datetimeFigureOut">
              <a:rPr lang="ru-RU" smtClean="0"/>
              <a:t>16.09.2013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2DDA8D-C3F5-4E3A-81E8-508E518C1E92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2DDA8D-C3F5-4E3A-81E8-508E518C1E92}" type="slidenum">
              <a:rPr lang="ru-RU" smtClean="0"/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0F185-3CB1-495B-9B06-C444461100E0}" type="datetimeFigureOut">
              <a:rPr lang="ru-RU" smtClean="0"/>
              <a:t>16.09.2013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EC251-07DF-49BC-B96C-A372CDDF3188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0F185-3CB1-495B-9B06-C444461100E0}" type="datetimeFigureOut">
              <a:rPr lang="ru-RU" smtClean="0"/>
              <a:t>16.09.2013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EC251-07DF-49BC-B96C-A372CDDF318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0F185-3CB1-495B-9B06-C444461100E0}" type="datetimeFigureOut">
              <a:rPr lang="ru-RU" smtClean="0"/>
              <a:t>16.09.2013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EC251-07DF-49BC-B96C-A372CDDF318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0F185-3CB1-495B-9B06-C444461100E0}" type="datetimeFigureOut">
              <a:rPr lang="ru-RU" smtClean="0"/>
              <a:t>16.09.2013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EC251-07DF-49BC-B96C-A372CDDF318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0F185-3CB1-495B-9B06-C444461100E0}" type="datetimeFigureOut">
              <a:rPr lang="ru-RU" smtClean="0"/>
              <a:t>16.09.2013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EC251-07DF-49BC-B96C-A372CDDF3188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0F185-3CB1-495B-9B06-C444461100E0}" type="datetimeFigureOut">
              <a:rPr lang="ru-RU" smtClean="0"/>
              <a:t>16.09.2013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EC251-07DF-49BC-B96C-A372CDDF318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0F185-3CB1-495B-9B06-C444461100E0}" type="datetimeFigureOut">
              <a:rPr lang="ru-RU" smtClean="0"/>
              <a:t>16.09.2013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EC251-07DF-49BC-B96C-A372CDDF318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0F185-3CB1-495B-9B06-C444461100E0}" type="datetimeFigureOut">
              <a:rPr lang="ru-RU" smtClean="0"/>
              <a:t>16.09.2013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EC251-07DF-49BC-B96C-A372CDDF318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0F185-3CB1-495B-9B06-C444461100E0}" type="datetimeFigureOut">
              <a:rPr lang="ru-RU" smtClean="0"/>
              <a:t>16.09.2013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EC251-07DF-49BC-B96C-A372CDDF318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0F185-3CB1-495B-9B06-C444461100E0}" type="datetimeFigureOut">
              <a:rPr lang="ru-RU" smtClean="0"/>
              <a:t>16.09.2013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EC251-07DF-49BC-B96C-A372CDDF318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0F185-3CB1-495B-9B06-C444461100E0}" type="datetimeFigureOut">
              <a:rPr lang="ru-RU" smtClean="0"/>
              <a:t>16.09.2013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C7EC251-07DF-49BC-B96C-A372CDDF3188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0F0F185-3CB1-495B-9B06-C444461100E0}" type="datetimeFigureOut">
              <a:rPr lang="ru-RU" smtClean="0"/>
              <a:t>16.09.2013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C7EC251-07DF-49BC-B96C-A372CDDF3188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Урок русского языка в 5классе </a:t>
            </a:r>
            <a:br>
              <a:rPr lang="ru-RU" dirty="0" smtClean="0"/>
            </a:br>
            <a:r>
              <a:rPr lang="ru-RU" dirty="0" smtClean="0"/>
              <a:t>(ФГОС)</a:t>
            </a:r>
            <a:endParaRPr lang="ru-RU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>
            <a:normAutofit fontScale="92500"/>
          </a:bodyPr>
          <a:lstStyle/>
          <a:p>
            <a:r>
              <a:rPr lang="ru-RU" sz="5400" dirty="0" smtClean="0">
                <a:solidFill>
                  <a:schemeClr val="bg1"/>
                </a:solidFill>
              </a:rPr>
              <a:t>«Правописание буквосочетаний ЦЫ-ЦИ».</a:t>
            </a:r>
            <a:endParaRPr lang="ru-RU" sz="5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2800" dirty="0" smtClean="0"/>
              <a:t>И после Ц</a:t>
            </a:r>
          </a:p>
          <a:p>
            <a:r>
              <a:rPr lang="ru-RU" sz="2800" dirty="0" smtClean="0"/>
              <a:t> 1)   в корне (цирк);                                        </a:t>
            </a:r>
            <a:r>
              <a:rPr lang="ru-RU" sz="2800" dirty="0" smtClean="0"/>
              <a:t>                  </a:t>
            </a:r>
            <a:endParaRPr lang="ru-RU" sz="2800" dirty="0" smtClean="0"/>
          </a:p>
          <a:p>
            <a:pPr hangingPunct="0"/>
            <a:r>
              <a:rPr lang="ru-RU" sz="2800" dirty="0" smtClean="0"/>
              <a:t>2)    в словах на – </a:t>
            </a:r>
            <a:r>
              <a:rPr lang="ru-RU" sz="2800" dirty="0" err="1" smtClean="0"/>
              <a:t>ция</a:t>
            </a:r>
            <a:r>
              <a:rPr lang="ru-RU" sz="2800" dirty="0" smtClean="0"/>
              <a:t> (станция);</a:t>
            </a:r>
          </a:p>
          <a:p>
            <a:pPr hangingPunct="0"/>
            <a:r>
              <a:rPr lang="ru-RU" sz="2800" dirty="0" smtClean="0"/>
              <a:t>Ы после Ц  </a:t>
            </a:r>
          </a:p>
          <a:p>
            <a:pPr hangingPunct="0"/>
            <a:r>
              <a:rPr lang="ru-RU" sz="2800" dirty="0" smtClean="0"/>
              <a:t>1) в окончаниях слов </a:t>
            </a:r>
            <a:r>
              <a:rPr lang="ru-RU" sz="2800" dirty="0" smtClean="0"/>
              <a:t>;                   </a:t>
            </a:r>
            <a:endParaRPr lang="ru-RU" sz="2800" dirty="0" smtClean="0"/>
          </a:p>
          <a:p>
            <a:pPr hangingPunct="0"/>
            <a:r>
              <a:rPr lang="ru-RU" sz="2800" dirty="0" smtClean="0"/>
              <a:t> 2) в суффиксах прилагательных </a:t>
            </a:r>
            <a:r>
              <a:rPr lang="ru-RU" sz="2800" dirty="0" smtClean="0"/>
              <a:t>;                                                                                </a:t>
            </a:r>
            <a:r>
              <a:rPr lang="ru-RU" sz="2800" dirty="0" smtClean="0"/>
              <a:t>3) в словах-исключениях: цыган,                                                                     цыпочки, цыпленок, цыц.</a:t>
            </a:r>
          </a:p>
          <a:p>
            <a:r>
              <a:rPr lang="ru-RU" sz="2800" dirty="0" smtClean="0"/>
              <a:t> 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ru-RU" sz="2800" i="1" dirty="0" smtClean="0"/>
              <a:t>В существительных на –</a:t>
            </a:r>
            <a:r>
              <a:rPr lang="ru-RU" sz="2800" b="1" i="1" dirty="0" err="1" smtClean="0"/>
              <a:t>ция</a:t>
            </a:r>
            <a:endParaRPr lang="ru-RU" sz="2800" i="1" dirty="0" smtClean="0"/>
          </a:p>
          <a:p>
            <a:pPr>
              <a:buNone/>
            </a:pPr>
            <a:r>
              <a:rPr lang="ru-RU" sz="2800" i="1" dirty="0" smtClean="0"/>
              <a:t>  Мы всегда напишем –</a:t>
            </a:r>
            <a:r>
              <a:rPr lang="ru-RU" sz="2800" b="1" i="1" dirty="0" err="1" smtClean="0"/>
              <a:t>ия</a:t>
            </a:r>
            <a:r>
              <a:rPr lang="ru-RU" sz="2800" b="1" i="1" dirty="0" smtClean="0"/>
              <a:t>.</a:t>
            </a:r>
            <a:endParaRPr lang="ru-RU" sz="2800" i="1" dirty="0" smtClean="0"/>
          </a:p>
          <a:p>
            <a:pPr>
              <a:buNone/>
            </a:pPr>
            <a:r>
              <a:rPr lang="ru-RU" sz="2800" i="1" dirty="0" smtClean="0"/>
              <a:t>  Да и в корне, посмотри,</a:t>
            </a:r>
          </a:p>
          <a:p>
            <a:pPr>
              <a:buNone/>
            </a:pPr>
            <a:r>
              <a:rPr lang="ru-RU" sz="2800" i="1" dirty="0" smtClean="0"/>
              <a:t>  Тоже пишем букву –</a:t>
            </a:r>
            <a:r>
              <a:rPr lang="ru-RU" sz="2800" b="1" i="1" dirty="0" smtClean="0"/>
              <a:t>и.</a:t>
            </a:r>
            <a:endParaRPr lang="ru-RU" sz="2800" i="1" dirty="0" smtClean="0"/>
          </a:p>
          <a:p>
            <a:pPr>
              <a:buNone/>
            </a:pPr>
            <a:r>
              <a:rPr lang="ru-RU" sz="2800" i="1" dirty="0" smtClean="0"/>
              <a:t>  А в концовках –</a:t>
            </a:r>
            <a:r>
              <a:rPr lang="ru-RU" sz="2800" b="1" i="1" dirty="0" err="1" smtClean="0"/>
              <a:t>цын</a:t>
            </a:r>
            <a:r>
              <a:rPr lang="ru-RU" sz="2800" b="1" i="1" dirty="0" smtClean="0"/>
              <a:t>, -</a:t>
            </a:r>
            <a:r>
              <a:rPr lang="ru-RU" sz="2800" b="1" i="1" dirty="0" err="1" smtClean="0"/>
              <a:t>цый</a:t>
            </a:r>
            <a:r>
              <a:rPr lang="ru-RU" sz="2800" b="1" i="1" dirty="0" smtClean="0"/>
              <a:t>, -</a:t>
            </a:r>
            <a:r>
              <a:rPr lang="ru-RU" sz="2800" b="1" i="1" dirty="0" err="1" smtClean="0"/>
              <a:t>цы</a:t>
            </a:r>
            <a:endParaRPr lang="ru-RU" sz="2800" i="1" dirty="0" smtClean="0"/>
          </a:p>
          <a:p>
            <a:pPr>
              <a:buNone/>
            </a:pPr>
            <a:r>
              <a:rPr lang="ru-RU" sz="2800" i="1" dirty="0" smtClean="0"/>
              <a:t>  Пишем только букву </a:t>
            </a:r>
            <a:r>
              <a:rPr lang="ru-RU" sz="2800" b="1" i="1" dirty="0" err="1" smtClean="0"/>
              <a:t>ы</a:t>
            </a:r>
            <a:r>
              <a:rPr lang="ru-RU" sz="2800" b="1" i="1" dirty="0" smtClean="0"/>
              <a:t>.</a:t>
            </a:r>
            <a:endParaRPr lang="ru-RU" sz="2800" i="1" dirty="0" smtClean="0"/>
          </a:p>
          <a:p>
            <a:pPr>
              <a:buNone/>
            </a:pPr>
            <a:r>
              <a:rPr lang="ru-RU" sz="2800" b="1" i="1" dirty="0" smtClean="0"/>
              <a:t> </a:t>
            </a:r>
            <a:endParaRPr lang="ru-RU" sz="2800" i="1" dirty="0" smtClean="0"/>
          </a:p>
          <a:p>
            <a:r>
              <a:rPr lang="ru-RU" sz="2800" i="1" dirty="0" smtClean="0"/>
              <a:t>Исключение: цыган, на цыпочках, цыпленок, цыкнуть, цыц. </a:t>
            </a:r>
            <a:endParaRPr lang="ru-RU" sz="28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Елена\Contacts\Downloads\ЦИРКУЛЬ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611560" y="764704"/>
            <a:ext cx="3384376" cy="3528392"/>
          </a:xfrm>
          <a:prstGeom prst="rect">
            <a:avLst/>
          </a:prstGeom>
          <a:noFill/>
        </p:spPr>
      </p:pic>
      <p:pic>
        <p:nvPicPr>
          <p:cNvPr id="1027" name="Picture 3" descr="C:\Users\Елена\Contacts\Downloads\ЦИРК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2708920"/>
            <a:ext cx="4392488" cy="3600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Тестовый контроль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dirty="0" smtClean="0"/>
          </a:p>
          <a:p>
            <a:r>
              <a:rPr lang="ru-RU" sz="2200" b="1" dirty="0" smtClean="0"/>
              <a:t>     1. </a:t>
            </a:r>
            <a:r>
              <a:rPr lang="ru-RU" sz="2200" dirty="0" smtClean="0"/>
              <a:t>Укажите слово, в котором после Ц пишется буква Ы:</a:t>
            </a:r>
          </a:p>
          <a:p>
            <a:r>
              <a:rPr lang="ru-RU" sz="2200" b="1" dirty="0" smtClean="0"/>
              <a:t>           А) </a:t>
            </a:r>
            <a:r>
              <a:rPr lang="ru-RU" sz="2200" b="1" dirty="0" err="1" smtClean="0"/>
              <a:t>ц</a:t>
            </a:r>
            <a:r>
              <a:rPr lang="ru-RU" sz="2200" b="1" dirty="0" smtClean="0"/>
              <a:t>..</a:t>
            </a:r>
            <a:r>
              <a:rPr lang="ru-RU" sz="2200" b="1" dirty="0" err="1" smtClean="0"/>
              <a:t>рк</a:t>
            </a:r>
            <a:r>
              <a:rPr lang="ru-RU" sz="2200" b="1" dirty="0" smtClean="0"/>
              <a:t>;   Б) </a:t>
            </a:r>
            <a:r>
              <a:rPr lang="ru-RU" sz="2200" b="1" dirty="0" err="1" smtClean="0"/>
              <a:t>делегац</a:t>
            </a:r>
            <a:r>
              <a:rPr lang="ru-RU" sz="2200" b="1" dirty="0" smtClean="0"/>
              <a:t>..я;  В) </a:t>
            </a:r>
            <a:r>
              <a:rPr lang="ru-RU" sz="2200" b="1" dirty="0" err="1" smtClean="0"/>
              <a:t>ц</a:t>
            </a:r>
            <a:r>
              <a:rPr lang="ru-RU" sz="2200" b="1" dirty="0" smtClean="0"/>
              <a:t>..</a:t>
            </a:r>
            <a:r>
              <a:rPr lang="ru-RU" sz="2200" b="1" dirty="0" err="1" smtClean="0"/>
              <a:t>ганочка</a:t>
            </a:r>
            <a:r>
              <a:rPr lang="ru-RU" sz="2200" b="1" dirty="0" smtClean="0"/>
              <a:t>;  Г) </a:t>
            </a:r>
            <a:r>
              <a:rPr lang="ru-RU" sz="2200" b="1" dirty="0" err="1" smtClean="0"/>
              <a:t>ц</a:t>
            </a:r>
            <a:r>
              <a:rPr lang="ru-RU" sz="2200" b="1" dirty="0" smtClean="0"/>
              <a:t>..</a:t>
            </a:r>
            <a:r>
              <a:rPr lang="ru-RU" sz="2200" b="1" dirty="0" err="1" smtClean="0"/>
              <a:t>фра</a:t>
            </a:r>
            <a:r>
              <a:rPr lang="ru-RU" sz="2200" b="1" dirty="0" smtClean="0"/>
              <a:t>.</a:t>
            </a:r>
          </a:p>
          <a:p>
            <a:r>
              <a:rPr lang="ru-RU" sz="2200" b="1" dirty="0" smtClean="0"/>
              <a:t>     2.  </a:t>
            </a:r>
            <a:r>
              <a:rPr lang="ru-RU" sz="2200" dirty="0" smtClean="0"/>
              <a:t>Укажите слово, в котором в корне пишем И:</a:t>
            </a:r>
          </a:p>
          <a:p>
            <a:r>
              <a:rPr lang="ru-RU" sz="2200" b="1" dirty="0" smtClean="0"/>
              <a:t>           А) </a:t>
            </a:r>
            <a:r>
              <a:rPr lang="ru-RU" sz="2200" b="1" dirty="0" err="1" smtClean="0"/>
              <a:t>ц</a:t>
            </a:r>
            <a:r>
              <a:rPr lang="ru-RU" sz="2200" b="1" dirty="0" smtClean="0"/>
              <a:t>..</a:t>
            </a:r>
            <a:r>
              <a:rPr lang="ru-RU" sz="2200" b="1" dirty="0" err="1" smtClean="0"/>
              <a:t>кнуть</a:t>
            </a:r>
            <a:r>
              <a:rPr lang="ru-RU" sz="2200" b="1" dirty="0" smtClean="0"/>
              <a:t>;                        Б) </a:t>
            </a:r>
            <a:r>
              <a:rPr lang="ru-RU" sz="2200" b="1" dirty="0" err="1" smtClean="0"/>
              <a:t>ц</a:t>
            </a:r>
            <a:r>
              <a:rPr lang="ru-RU" sz="2200" b="1" dirty="0" smtClean="0"/>
              <a:t>..</a:t>
            </a:r>
            <a:r>
              <a:rPr lang="ru-RU" sz="2200" b="1" dirty="0" err="1" smtClean="0"/>
              <a:t>новка</a:t>
            </a:r>
            <a:r>
              <a:rPr lang="ru-RU" sz="2200" b="1" dirty="0" smtClean="0"/>
              <a:t>; </a:t>
            </a:r>
          </a:p>
          <a:p>
            <a:r>
              <a:rPr lang="ru-RU" sz="2200" b="1" dirty="0" smtClean="0"/>
              <a:t>           В) </a:t>
            </a:r>
            <a:r>
              <a:rPr lang="ru-RU" sz="2200" b="1" dirty="0" err="1" smtClean="0"/>
              <a:t>ц</a:t>
            </a:r>
            <a:r>
              <a:rPr lang="ru-RU" sz="2200" b="1" dirty="0" smtClean="0"/>
              <a:t>..</a:t>
            </a:r>
            <a:r>
              <a:rPr lang="ru-RU" sz="2200" b="1" dirty="0" err="1" smtClean="0"/>
              <a:t>плёночек</a:t>
            </a:r>
            <a:r>
              <a:rPr lang="ru-RU" sz="2200" b="1" dirty="0" smtClean="0"/>
              <a:t>;                  Г) </a:t>
            </a:r>
            <a:r>
              <a:rPr lang="ru-RU" sz="2200" b="1" dirty="0" err="1" smtClean="0"/>
              <a:t>ц</a:t>
            </a:r>
            <a:r>
              <a:rPr lang="ru-RU" sz="2200" b="1" dirty="0" smtClean="0"/>
              <a:t>…</a:t>
            </a:r>
            <a:r>
              <a:rPr lang="ru-RU" sz="2200" b="1" dirty="0" err="1" smtClean="0"/>
              <a:t>ган</a:t>
            </a:r>
            <a:endParaRPr lang="ru-RU" sz="2200" b="1" dirty="0" smtClean="0"/>
          </a:p>
          <a:p>
            <a:r>
              <a:rPr lang="ru-RU" sz="2200" b="1" dirty="0" smtClean="0"/>
              <a:t>     3. </a:t>
            </a:r>
            <a:r>
              <a:rPr lang="ru-RU" sz="2200" dirty="0" smtClean="0"/>
              <a:t>В какой группе слов пишется И:</a:t>
            </a:r>
          </a:p>
          <a:p>
            <a:r>
              <a:rPr lang="ru-RU" sz="2200" b="1" dirty="0" smtClean="0"/>
              <a:t>          А) </a:t>
            </a:r>
            <a:r>
              <a:rPr lang="ru-RU" sz="2200" b="1" dirty="0" err="1" smtClean="0"/>
              <a:t>секц</a:t>
            </a:r>
            <a:r>
              <a:rPr lang="ru-RU" sz="2200" b="1" dirty="0" smtClean="0"/>
              <a:t>..я, </a:t>
            </a:r>
            <a:r>
              <a:rPr lang="ru-RU" sz="2200" b="1" dirty="0" err="1" smtClean="0"/>
              <a:t>репетиц</a:t>
            </a:r>
            <a:r>
              <a:rPr lang="ru-RU" sz="2200" b="1" dirty="0" smtClean="0"/>
              <a:t>..я, </a:t>
            </a:r>
            <a:r>
              <a:rPr lang="ru-RU" sz="2200" b="1" dirty="0" err="1" smtClean="0"/>
              <a:t>ц</a:t>
            </a:r>
            <a:r>
              <a:rPr lang="ru-RU" sz="2200" b="1" dirty="0" smtClean="0"/>
              <a:t>..</a:t>
            </a:r>
            <a:r>
              <a:rPr lang="ru-RU" sz="2200" b="1" dirty="0" err="1" smtClean="0"/>
              <a:t>нга</a:t>
            </a:r>
            <a:r>
              <a:rPr lang="ru-RU" sz="2200" b="1" dirty="0" smtClean="0"/>
              <a:t>, </a:t>
            </a:r>
            <a:r>
              <a:rPr lang="ru-RU" sz="2200" b="1" dirty="0" err="1" smtClean="0"/>
              <a:t>ц</a:t>
            </a:r>
            <a:r>
              <a:rPr lang="ru-RU" sz="2200" b="1" dirty="0" smtClean="0"/>
              <a:t>..</a:t>
            </a:r>
            <a:r>
              <a:rPr lang="ru-RU" sz="2200" b="1" dirty="0" err="1" smtClean="0"/>
              <a:t>трусовые</a:t>
            </a:r>
            <a:r>
              <a:rPr lang="ru-RU" sz="2200" b="1" dirty="0" smtClean="0"/>
              <a:t>.</a:t>
            </a:r>
          </a:p>
          <a:p>
            <a:r>
              <a:rPr lang="ru-RU" sz="2200" b="1" dirty="0" smtClean="0"/>
              <a:t>          Б) </a:t>
            </a:r>
            <a:r>
              <a:rPr lang="ru-RU" sz="2200" b="1" dirty="0" err="1" smtClean="0"/>
              <a:t>умельц</a:t>
            </a:r>
            <a:r>
              <a:rPr lang="ru-RU" sz="2200" b="1" dirty="0" smtClean="0"/>
              <a:t>.., </a:t>
            </a:r>
            <a:r>
              <a:rPr lang="ru-RU" sz="2200" b="1" dirty="0" err="1" smtClean="0"/>
              <a:t>ц</a:t>
            </a:r>
            <a:r>
              <a:rPr lang="ru-RU" sz="2200" b="1" dirty="0" smtClean="0"/>
              <a:t>..ганский, </a:t>
            </a:r>
            <a:r>
              <a:rPr lang="ru-RU" sz="2200" b="1" dirty="0" err="1" smtClean="0"/>
              <a:t>ц</a:t>
            </a:r>
            <a:r>
              <a:rPr lang="ru-RU" sz="2200" b="1" dirty="0" smtClean="0"/>
              <a:t>..клон, </a:t>
            </a:r>
            <a:r>
              <a:rPr lang="ru-RU" sz="2200" b="1" dirty="0" err="1" smtClean="0"/>
              <a:t>птенц</a:t>
            </a:r>
            <a:r>
              <a:rPr lang="ru-RU" sz="2200" b="1" dirty="0" smtClean="0"/>
              <a:t>.. . </a:t>
            </a:r>
            <a:endParaRPr lang="ru-RU" sz="2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Продолжите </a:t>
            </a:r>
            <a:r>
              <a:rPr lang="ru-RU" dirty="0" smtClean="0"/>
              <a:t>предложения: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sz="4400" b="1" i="1" dirty="0" smtClean="0"/>
              <a:t>Мне </a:t>
            </a:r>
            <a:r>
              <a:rPr lang="ru-RU" sz="4400" b="1" i="1" dirty="0" smtClean="0"/>
              <a:t>было интересно…</a:t>
            </a:r>
          </a:p>
          <a:p>
            <a:pPr lvl="0"/>
            <a:r>
              <a:rPr lang="ru-RU" sz="4400" b="1" i="1" dirty="0" smtClean="0"/>
              <a:t>Мне захотелось…</a:t>
            </a:r>
          </a:p>
          <a:p>
            <a:pPr lvl="0"/>
            <a:r>
              <a:rPr lang="ru-RU" sz="4400" b="1" i="1" dirty="0" smtClean="0"/>
              <a:t>Я узнал, что ….</a:t>
            </a:r>
          </a:p>
          <a:p>
            <a:pPr lvl="0"/>
            <a:r>
              <a:rPr lang="ru-RU" sz="4400" b="1" i="1" dirty="0" smtClean="0"/>
              <a:t>У меня получилось…</a:t>
            </a:r>
          </a:p>
          <a:p>
            <a:endParaRPr lang="ru-RU" sz="44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Домашнее задание:</a:t>
            </a:r>
            <a:endParaRPr lang="ru-RU" dirty="0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pPr>
              <a:buNone/>
            </a:pPr>
            <a:r>
              <a:rPr lang="ru-RU" sz="2800" b="1" dirty="0" smtClean="0"/>
              <a:t> </a:t>
            </a:r>
            <a:r>
              <a:rPr lang="ru-RU" sz="2800" b="1" dirty="0" smtClean="0"/>
              <a:t> Выучить </a:t>
            </a:r>
            <a:r>
              <a:rPr lang="ru-RU" sz="2800" b="1" dirty="0" smtClean="0"/>
              <a:t>правило о написании И-Ы после </a:t>
            </a:r>
            <a:r>
              <a:rPr lang="ru-RU" sz="2800" b="1" dirty="0" smtClean="0"/>
              <a:t>Ц;</a:t>
            </a:r>
          </a:p>
          <a:p>
            <a:pPr>
              <a:buNone/>
            </a:pPr>
            <a:r>
              <a:rPr lang="ru-RU" sz="2800" b="1" dirty="0" smtClean="0"/>
              <a:t>  </a:t>
            </a:r>
            <a:r>
              <a:rPr lang="ru-RU" sz="2800" b="1" dirty="0" smtClean="0"/>
              <a:t>знать исключения из </a:t>
            </a:r>
            <a:r>
              <a:rPr lang="ru-RU" sz="2800" b="1" dirty="0" smtClean="0"/>
              <a:t>правила; </a:t>
            </a:r>
          </a:p>
          <a:p>
            <a:pPr>
              <a:buNone/>
            </a:pPr>
            <a:r>
              <a:rPr lang="ru-RU" sz="2800" b="1" dirty="0" smtClean="0"/>
              <a:t>   выполнить </a:t>
            </a:r>
            <a:r>
              <a:rPr lang="ru-RU" sz="2800" b="1" dirty="0" smtClean="0"/>
              <a:t>№ 489 </a:t>
            </a:r>
            <a:r>
              <a:rPr lang="ru-RU" sz="2800" b="1" dirty="0" smtClean="0"/>
              <a:t>;</a:t>
            </a:r>
          </a:p>
          <a:p>
            <a:pPr>
              <a:buNone/>
            </a:pPr>
            <a:r>
              <a:rPr lang="ru-RU" sz="2800" b="1" dirty="0" smtClean="0"/>
              <a:t>  </a:t>
            </a:r>
            <a:r>
              <a:rPr lang="ru-RU" sz="2800" b="1" dirty="0" smtClean="0"/>
              <a:t>объяснить значение слов цикада, корпорация.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67744" y="2492896"/>
            <a:ext cx="4862503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000" b="1" spc="50" dirty="0" smtClean="0">
                <a:ln w="11430"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Большое</a:t>
            </a:r>
            <a:r>
              <a:rPr lang="ru-RU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8000" b="1" spc="50" dirty="0" smtClean="0">
                <a:ln w="11430">
                  <a:solidFill>
                    <a:srgbClr val="002060"/>
                  </a:solidFill>
                </a:ln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спасибо!</a:t>
            </a:r>
            <a:endParaRPr lang="ru-RU" sz="8000" b="1" spc="50" dirty="0">
              <a:ln w="11430">
                <a:solidFill>
                  <a:srgbClr val="002060"/>
                </a:solidFill>
              </a:ln>
              <a:solidFill>
                <a:srgbClr val="00B0F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6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2492896"/>
          </a:xfrm>
        </p:spPr>
        <p:txBody>
          <a:bodyPr>
            <a:noAutofit/>
          </a:bodyPr>
          <a:lstStyle/>
          <a:p>
            <a:r>
              <a:rPr lang="ru-RU" sz="4000" dirty="0" smtClean="0">
                <a:solidFill>
                  <a:schemeClr val="tx1"/>
                </a:solidFill>
              </a:rPr>
              <a:t/>
            </a:r>
            <a:br>
              <a:rPr lang="ru-RU" sz="4000" dirty="0" smtClean="0">
                <a:solidFill>
                  <a:schemeClr val="tx1"/>
                </a:solidFill>
              </a:rPr>
            </a:br>
            <a:r>
              <a:rPr lang="ru-RU" sz="4000" dirty="0" smtClean="0">
                <a:solidFill>
                  <a:schemeClr val="tx1"/>
                </a:solidFill>
              </a:rPr>
              <a:t/>
            </a:r>
            <a:br>
              <a:rPr lang="ru-RU" sz="4000" dirty="0" smtClean="0">
                <a:solidFill>
                  <a:schemeClr val="tx1"/>
                </a:solidFill>
              </a:rPr>
            </a:br>
            <a:r>
              <a:rPr lang="ru-RU" sz="4000" dirty="0" smtClean="0">
                <a:solidFill>
                  <a:schemeClr val="tx1"/>
                </a:solidFill>
              </a:rPr>
              <a:t/>
            </a:r>
            <a:br>
              <a:rPr lang="ru-RU" sz="4000" dirty="0" smtClean="0">
                <a:solidFill>
                  <a:schemeClr val="tx1"/>
                </a:solidFill>
              </a:rPr>
            </a:br>
            <a:r>
              <a:rPr lang="ru-RU" sz="4000" dirty="0" smtClean="0">
                <a:solidFill>
                  <a:schemeClr val="tx1"/>
                </a:solidFill>
              </a:rPr>
              <a:t/>
            </a:r>
            <a:br>
              <a:rPr lang="ru-RU" sz="4000" dirty="0" smtClean="0">
                <a:solidFill>
                  <a:schemeClr val="tx1"/>
                </a:solidFill>
              </a:rPr>
            </a:br>
            <a:r>
              <a:rPr lang="ru-RU" sz="4000" dirty="0" smtClean="0">
                <a:solidFill>
                  <a:schemeClr val="tx1"/>
                </a:solidFill>
              </a:rPr>
              <a:t>Запишите </a:t>
            </a:r>
            <a:r>
              <a:rPr lang="ru-RU" sz="4000" dirty="0" smtClean="0">
                <a:solidFill>
                  <a:schemeClr val="tx1"/>
                </a:solidFill>
              </a:rPr>
              <a:t>предложение, выделите грамматическую основу, начертите схему  предложения</a:t>
            </a:r>
            <a:r>
              <a:rPr lang="ru-RU" sz="4000" dirty="0" smtClean="0">
                <a:solidFill>
                  <a:schemeClr val="tx1"/>
                </a:solidFill>
              </a:rPr>
              <a:t>.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sz="4800" i="1" dirty="0" smtClean="0"/>
          </a:p>
          <a:p>
            <a:pPr>
              <a:buNone/>
            </a:pPr>
            <a:r>
              <a:rPr lang="ru-RU" sz="4800" i="1" dirty="0" smtClean="0"/>
              <a:t> Полил </a:t>
            </a:r>
            <a:r>
              <a:rPr lang="ru-RU" sz="4800" i="1" dirty="0" smtClean="0"/>
              <a:t>сильный дождь, и земля быстро намокла.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3600" dirty="0" smtClean="0"/>
              <a:t>В каком слове есть согласный, глухой, непарный, твердый, непарный звук?</a:t>
            </a:r>
          </a:p>
          <a:p>
            <a:pPr>
              <a:buNone/>
            </a:pPr>
            <a:r>
              <a:rPr lang="ru-RU" sz="4000" i="1" dirty="0" smtClean="0">
                <a:solidFill>
                  <a:srgbClr val="000000"/>
                </a:solidFill>
              </a:rPr>
              <a:t>   </a:t>
            </a:r>
            <a:endParaRPr lang="ru-RU" sz="4000" i="1" dirty="0" smtClean="0">
              <a:solidFill>
                <a:srgbClr val="000000"/>
              </a:solidFill>
            </a:endParaRPr>
          </a:p>
          <a:p>
            <a:pPr>
              <a:buNone/>
            </a:pPr>
            <a:r>
              <a:rPr lang="ru-RU" sz="4000" i="1" dirty="0" smtClean="0">
                <a:solidFill>
                  <a:srgbClr val="000000"/>
                </a:solidFill>
              </a:rPr>
              <a:t> </a:t>
            </a:r>
            <a:r>
              <a:rPr lang="ru-RU" sz="4000" i="1" dirty="0" smtClean="0">
                <a:solidFill>
                  <a:srgbClr val="000000"/>
                </a:solidFill>
              </a:rPr>
              <a:t>1) щебет, 2) циркуль</a:t>
            </a:r>
            <a:r>
              <a:rPr lang="ru-RU" sz="4000" i="1" dirty="0" smtClean="0">
                <a:solidFill>
                  <a:srgbClr val="000000"/>
                </a:solidFill>
              </a:rPr>
              <a:t>,                                                                                                  3</a:t>
            </a:r>
            <a:r>
              <a:rPr lang="ru-RU" sz="4000" i="1" dirty="0" smtClean="0">
                <a:solidFill>
                  <a:srgbClr val="000000"/>
                </a:solidFill>
              </a:rPr>
              <a:t>) живее, 4) чугун    </a:t>
            </a:r>
            <a:endParaRPr lang="ru-RU" sz="4000" i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Какие звуки после Ц слышатся в словах </a:t>
            </a:r>
            <a:r>
              <a:rPr lang="ru-RU" sz="4800" i="1" u="sng" dirty="0" smtClean="0"/>
              <a:t>цирк, акация, улицы, цыплёнок? </a:t>
            </a:r>
          </a:p>
          <a:p>
            <a:r>
              <a:rPr lang="ru-RU" sz="4000" dirty="0" smtClean="0"/>
              <a:t>- А какие же буквы пишутся в этих словах? </a:t>
            </a:r>
          </a:p>
          <a:p>
            <a:r>
              <a:rPr lang="ru-RU" sz="4000" dirty="0" smtClean="0"/>
              <a:t> Какая задача стоит перед нами? 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7931224" cy="1143000"/>
          </a:xfrm>
        </p:spPr>
        <p:txBody>
          <a:bodyPr>
            <a:normAutofit/>
          </a:bodyPr>
          <a:lstStyle/>
          <a:p>
            <a:r>
              <a:rPr lang="ru-RU" sz="5400" dirty="0" smtClean="0"/>
              <a:t>Тема урока:</a:t>
            </a:r>
            <a:endParaRPr lang="ru-RU" sz="5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844824"/>
            <a:ext cx="8229600" cy="438912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5400" i="1" dirty="0" smtClean="0"/>
              <a:t>   Правописание буквосочетаний ЦЫ и ЦИ.</a:t>
            </a:r>
            <a:endParaRPr lang="ru-RU" sz="54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latin typeface="Arial Black" pitchFamily="34" charset="0"/>
              </a:rPr>
              <a:t>                        </a:t>
            </a:r>
            <a:r>
              <a:rPr lang="ru-RU" sz="3600" dirty="0" err="1" smtClean="0">
                <a:latin typeface="Arial Black" pitchFamily="34" charset="0"/>
              </a:rPr>
              <a:t>Физминутка</a:t>
            </a:r>
            <a:r>
              <a:rPr lang="ru-RU" sz="3600" dirty="0" smtClean="0">
                <a:latin typeface="Arial Black" pitchFamily="34" charset="0"/>
              </a:rPr>
              <a:t> </a:t>
            </a:r>
            <a:endParaRPr lang="ru-RU" sz="3600" dirty="0"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3509744"/>
          </a:xfrm>
        </p:spPr>
        <p:txBody>
          <a:bodyPr>
            <a:normAutofit fontScale="92500" lnSpcReduction="20000"/>
          </a:bodyPr>
          <a:lstStyle/>
          <a:p>
            <a:endParaRPr lang="ru-RU" dirty="0" smtClean="0"/>
          </a:p>
          <a:p>
            <a:r>
              <a:rPr lang="ru-RU" sz="3200" dirty="0" smtClean="0"/>
              <a:t>А теперь все дружно встали, передышку себе дали.</a:t>
            </a:r>
          </a:p>
          <a:p>
            <a:r>
              <a:rPr lang="ru-RU" sz="3200" dirty="0" smtClean="0"/>
              <a:t>Если </a:t>
            </a:r>
            <a:r>
              <a:rPr lang="ru-RU" sz="3200" dirty="0" smtClean="0"/>
              <a:t>в слове пишем «</a:t>
            </a:r>
            <a:r>
              <a:rPr lang="ru-RU" sz="3200" dirty="0" err="1" smtClean="0"/>
              <a:t>ы</a:t>
            </a:r>
            <a:r>
              <a:rPr lang="ru-RU" sz="3200" dirty="0" smtClean="0"/>
              <a:t>»,  нужно нам подпрыгнуть, </a:t>
            </a:r>
          </a:p>
          <a:p>
            <a:r>
              <a:rPr lang="ru-RU" sz="3200" dirty="0" smtClean="0"/>
              <a:t>Ну а если букву «и» - тянемся мы выше.</a:t>
            </a:r>
          </a:p>
          <a:p>
            <a:r>
              <a:rPr lang="ru-RU" sz="3200" dirty="0" smtClean="0"/>
              <a:t>И- тянемся вверх.</a:t>
            </a:r>
            <a:br>
              <a:rPr lang="ru-RU" sz="3200" dirty="0" smtClean="0"/>
            </a:br>
            <a:r>
              <a:rPr lang="ru-RU" sz="3200" dirty="0" smtClean="0"/>
              <a:t>Ы- подпрыгнуть.</a:t>
            </a:r>
            <a:endParaRPr lang="ru-RU" sz="3200" dirty="0"/>
          </a:p>
        </p:txBody>
      </p:sp>
      <p:pic>
        <p:nvPicPr>
          <p:cNvPr id="4" name="Picture 2" descr="http://firstklass.ru/uploads/posts/2011-06/1307912312_igry-v-ozdorovitelnom-lager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4437112"/>
            <a:ext cx="4021309" cy="2016224"/>
          </a:xfrm>
          <a:prstGeom prst="rect">
            <a:avLst/>
          </a:prstGeom>
          <a:noFill/>
        </p:spPr>
      </p:pic>
      <p:pic>
        <p:nvPicPr>
          <p:cNvPr id="5" name="Picture 3" descr="D:\МОЯ ПАПКА\ОЛИМП\Талисманы\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9552" y="0"/>
            <a:ext cx="2179702" cy="2132856"/>
          </a:xfrm>
          <a:prstGeom prst="teardrop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800" b="1" i="1" dirty="0" smtClean="0"/>
              <a:t>Умницы, цилиндр, ресницы, птицы, лекция, циркач, синицы, репетиция.</a:t>
            </a:r>
          </a:p>
          <a:p>
            <a:endParaRPr lang="ru-RU" sz="48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Слова-исключения: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400" dirty="0" smtClean="0"/>
              <a:t>Ц</a:t>
            </a:r>
            <a:r>
              <a:rPr lang="ru-RU" sz="4400" dirty="0" smtClean="0">
                <a:solidFill>
                  <a:srgbClr val="C00000"/>
                </a:solidFill>
              </a:rPr>
              <a:t>ы</a:t>
            </a:r>
            <a:r>
              <a:rPr lang="ru-RU" sz="4400" dirty="0" smtClean="0"/>
              <a:t>ган</a:t>
            </a:r>
          </a:p>
          <a:p>
            <a:pPr>
              <a:buNone/>
            </a:pPr>
            <a:r>
              <a:rPr lang="ru-RU" sz="4400" dirty="0" smtClean="0"/>
              <a:t>Ц</a:t>
            </a:r>
            <a:r>
              <a:rPr lang="ru-RU" sz="4400" dirty="0" smtClean="0">
                <a:solidFill>
                  <a:srgbClr val="C00000"/>
                </a:solidFill>
              </a:rPr>
              <a:t>ы</a:t>
            </a:r>
            <a:r>
              <a:rPr lang="ru-RU" sz="4400" dirty="0" smtClean="0"/>
              <a:t>почки</a:t>
            </a:r>
          </a:p>
          <a:p>
            <a:pPr>
              <a:buNone/>
            </a:pPr>
            <a:r>
              <a:rPr lang="ru-RU" sz="4400" dirty="0" smtClean="0"/>
              <a:t>Ц</a:t>
            </a:r>
            <a:r>
              <a:rPr lang="ru-RU" sz="4400" dirty="0" smtClean="0">
                <a:solidFill>
                  <a:srgbClr val="C00000"/>
                </a:solidFill>
              </a:rPr>
              <a:t>ы</a:t>
            </a:r>
            <a:r>
              <a:rPr lang="ru-RU" sz="4400" dirty="0" smtClean="0"/>
              <a:t>ц</a:t>
            </a:r>
          </a:p>
          <a:p>
            <a:pPr>
              <a:buNone/>
            </a:pPr>
            <a:r>
              <a:rPr lang="ru-RU" sz="4400" dirty="0" smtClean="0"/>
              <a:t>Ц</a:t>
            </a:r>
            <a:r>
              <a:rPr lang="ru-RU" sz="4400" dirty="0" smtClean="0">
                <a:solidFill>
                  <a:srgbClr val="C00000"/>
                </a:solidFill>
              </a:rPr>
              <a:t>ы</a:t>
            </a:r>
            <a:r>
              <a:rPr lang="ru-RU" sz="4400" dirty="0" smtClean="0"/>
              <a:t>плёнок</a:t>
            </a:r>
          </a:p>
          <a:p>
            <a:pPr>
              <a:buNone/>
            </a:pPr>
            <a:r>
              <a:rPr lang="ru-RU" sz="4400" dirty="0" smtClean="0"/>
              <a:t>Ц</a:t>
            </a:r>
            <a:r>
              <a:rPr lang="ru-RU" sz="4400" dirty="0" smtClean="0">
                <a:solidFill>
                  <a:srgbClr val="C00000"/>
                </a:solidFill>
              </a:rPr>
              <a:t>ы</a:t>
            </a:r>
            <a:r>
              <a:rPr lang="ru-RU" sz="4400" dirty="0" smtClean="0"/>
              <a:t>п-ц</a:t>
            </a:r>
            <a:r>
              <a:rPr lang="ru-RU" sz="4400" dirty="0" smtClean="0">
                <a:solidFill>
                  <a:srgbClr val="C00000"/>
                </a:solidFill>
              </a:rPr>
              <a:t>ы</a:t>
            </a:r>
            <a:r>
              <a:rPr lang="ru-RU" sz="4400" dirty="0" smtClean="0"/>
              <a:t>п</a:t>
            </a:r>
            <a:endParaRPr lang="ru-RU" sz="4400" dirty="0" smtClean="0"/>
          </a:p>
          <a:p>
            <a:pPr>
              <a:buNone/>
            </a:pPr>
            <a:endParaRPr lang="ru-RU" sz="4400" dirty="0" smtClean="0"/>
          </a:p>
          <a:p>
            <a:pPr>
              <a:buNone/>
            </a:pP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6000" b="1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Цыган встал на цыпочки  и сказал  цыпленку: «Цыц!».</a:t>
            </a:r>
            <a:endParaRPr lang="ru-RU" sz="6000" i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149</TotalTime>
  <Words>391</Words>
  <Application>Microsoft Office PowerPoint</Application>
  <PresentationFormat>Экран (4:3)</PresentationFormat>
  <Paragraphs>65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Поток</vt:lpstr>
      <vt:lpstr>Урок русского языка в 5классе  (ФГОС)</vt:lpstr>
      <vt:lpstr>    Запишите предложение, выделите грамматическую основу, начертите схему  предложения.</vt:lpstr>
      <vt:lpstr>Слайд 3</vt:lpstr>
      <vt:lpstr>Слайд 4</vt:lpstr>
      <vt:lpstr>Тема урока:</vt:lpstr>
      <vt:lpstr>                        Физминутка </vt:lpstr>
      <vt:lpstr>Слайд 7</vt:lpstr>
      <vt:lpstr>Слова-исключения:</vt:lpstr>
      <vt:lpstr>Слайд 9</vt:lpstr>
      <vt:lpstr>Слайд 10</vt:lpstr>
      <vt:lpstr>Слайд 11</vt:lpstr>
      <vt:lpstr>Слайд 12</vt:lpstr>
      <vt:lpstr>Тестовый контроль</vt:lpstr>
      <vt:lpstr>Продолжите предложения: </vt:lpstr>
      <vt:lpstr>Домашнее задание: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русского языка в 5классе  (ФГОС)</dc:title>
  <dc:creator>Елена</dc:creator>
  <cp:lastModifiedBy>Елена</cp:lastModifiedBy>
  <cp:revision>15</cp:revision>
  <dcterms:created xsi:type="dcterms:W3CDTF">2013-09-16T14:00:02Z</dcterms:created>
  <dcterms:modified xsi:type="dcterms:W3CDTF">2013-09-16T16:29:55Z</dcterms:modified>
</cp:coreProperties>
</file>