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4"/>
  </p:sldMasterIdLst>
  <p:sldIdLst>
    <p:sldId id="256" r:id="rId5"/>
    <p:sldId id="269" r:id="rId6"/>
    <p:sldId id="258" r:id="rId7"/>
    <p:sldId id="263" r:id="rId8"/>
    <p:sldId id="264" r:id="rId9"/>
    <p:sldId id="265" r:id="rId10"/>
    <p:sldId id="266" r:id="rId11"/>
    <p:sldId id="267" r:id="rId12"/>
    <p:sldId id="270" r:id="rId13"/>
    <p:sldId id="257" r:id="rId14"/>
    <p:sldId id="271" r:id="rId15"/>
    <p:sldId id="262" r:id="rId16"/>
    <p:sldId id="27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50" autoAdjust="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472AE-21BD-4329-A2A9-9AD0577AEE43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C8AA-97CA-44CD-B5A3-2DD8F5176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1F943-6F3A-48BE-A598-4B8F241FC0F5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93258-A7A9-43F4-B6EB-5E63DF3A1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18A28-E46E-49B8-866B-95BCA7239809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AE424-55BB-44B3-BD4B-72E8376E9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98024-4106-4636-A4E4-3D19F2337E9D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31B34-9989-4F06-8109-334360D13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28D39-83F5-46EA-B0E6-B89046C61192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FC856-4328-4A14-81AA-9DF17BA0D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C0703-6F30-478B-BD8F-A37887A2E395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BB1C4-1934-41C8-9BCE-4CB101A2AE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069FA-F06A-48DE-950A-034842B2059C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473B0-AC78-4106-9CF3-EA7542887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C40BA-F522-45BD-9D2D-8380467E2D40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C473C-F66E-4D6A-860E-7A7D13609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0E7A8-92F8-4C35-8D3E-AE14B1CDB7A8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BF6F1-0DBB-42D0-9D42-89CC84D53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CCC90-FA24-45BF-9393-F3996F121596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C665E-41E6-464D-9607-D18D2AA588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25221-B213-47C4-BC36-A8560B04E954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E0B6B-FF83-4010-B055-7089EB81F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 smtClean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DB577A21-EF28-4BB8-9D44-4A1D34B273C9}" type="datetimeFigureOut">
              <a:rPr lang="ru-RU"/>
              <a:pPr>
                <a:defRPr/>
              </a:pPr>
              <a:t>21.01.2012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 smtClean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EAE3B29-E860-4605-9103-9F119A8D1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55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8888" y="620713"/>
            <a:ext cx="6858000" cy="24511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dirty="0" smtClean="0">
                <a:latin typeface="+mn-lt"/>
              </a:rPr>
              <a:t>НАСЕЛЕНИЕ АФРИКИ</a:t>
            </a:r>
            <a:endParaRPr lang="ru-RU" sz="8000" dirty="0">
              <a:latin typeface="+mn-lt"/>
            </a:endParaRPr>
          </a:p>
        </p:txBody>
      </p:sp>
      <p:pic>
        <p:nvPicPr>
          <p:cNvPr id="3076" name="Picture 4" descr="D:\ТАНЯ2\Рисунки с дисков\Class7\Африканские пастух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3284538"/>
            <a:ext cx="4751387" cy="316865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39552" y="5949280"/>
            <a:ext cx="792973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900 млн. чел. – </a:t>
            </a:r>
            <a:r>
              <a:rPr lang="en-US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II</a:t>
            </a:r>
            <a:r>
              <a:rPr lang="ru-RU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место в мире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Политическая карта</a:t>
            </a:r>
            <a:endParaRPr lang="ru-RU" dirty="0"/>
          </a:p>
        </p:txBody>
      </p:sp>
      <p:pic>
        <p:nvPicPr>
          <p:cNvPr id="15362" name="Picture 2" descr="D:\ТАНЯ2\Рисунки с дисков\Class7\Политическая карта Африки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500" y="785813"/>
            <a:ext cx="7840663" cy="5929312"/>
          </a:xfr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0"/>
            <a:ext cx="7704138" cy="92867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Динамика политической карты</a:t>
            </a:r>
            <a:endParaRPr lang="ru-RU" dirty="0"/>
          </a:p>
        </p:txBody>
      </p:sp>
      <p:pic>
        <p:nvPicPr>
          <p:cNvPr id="22533" name="Picture 5" descr="C:\Documents and Settings\Admin\Рабочий стол\Рисунок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854075"/>
            <a:ext cx="5000625" cy="5864225"/>
          </a:xfr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38" y="1600200"/>
            <a:ext cx="3571875" cy="4525963"/>
          </a:xfrm>
        </p:spPr>
        <p:txBody>
          <a:bodyPr>
            <a:normAutofit fontScale="925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XVI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веке территория материка была разделена между европейскими странами (Франция, Великобритания, Испания, Португалия, Бельгия). Коренное африканское население стало рабами.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начале 60-х годов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века в странах Африки вспыхнули освободительные движения, и скоро большинство народов обрело свободу.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Хозяйственная деятельность</a:t>
            </a:r>
            <a:endParaRPr lang="ru-RU" dirty="0"/>
          </a:p>
        </p:txBody>
      </p:sp>
      <p:pic>
        <p:nvPicPr>
          <p:cNvPr id="19458" name="Picture 2" descr="D:\ТАНЯ2\Рисунки с дисков\Class7\Хозяйство Африки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9813" y="857250"/>
            <a:ext cx="7064375" cy="5715000"/>
          </a:xfr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0" name="Picture 3" descr="D:\ТАНЯ2\Рисунки с дисков\Class7\эквадор обрабат земл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557338"/>
            <a:ext cx="2484437" cy="16557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Природа и человек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011238"/>
            <a:ext cx="5678487" cy="5505450"/>
          </a:xfr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572125" y="1628775"/>
            <a:ext cx="3571875" cy="4525963"/>
          </a:xfrm>
        </p:spPr>
        <p:txBody>
          <a:bodyPr>
            <a:normAutofit lnSpcReduction="1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Долгие годы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колониального владычества привели к истощению природных богатств материка.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национальных парков способствовало сохранению природы материка.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Размещение населения</a:t>
            </a:r>
            <a:endParaRPr lang="ru-RU" dirty="0"/>
          </a:p>
        </p:txBody>
      </p:sp>
      <p:pic>
        <p:nvPicPr>
          <p:cNvPr id="7" name="Picture 3" descr="C:\Documents and Settings\Admin\Рабочий стол\Рисунок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50" y="1176338"/>
            <a:ext cx="4714875" cy="5611812"/>
          </a:xfr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99" name="Содержимое 4"/>
          <p:cNvSpPr>
            <a:spLocks noGrp="1"/>
          </p:cNvSpPr>
          <p:nvPr>
            <p:ph sz="half" idx="2"/>
          </p:nvPr>
        </p:nvSpPr>
        <p:spPr>
          <a:xfrm>
            <a:off x="4716463" y="1600200"/>
            <a:ext cx="2808287" cy="4492625"/>
          </a:xfrm>
        </p:spPr>
        <p:txBody>
          <a:bodyPr>
            <a:normAutofit lnSpcReduction="1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ru-RU" sz="2400" smtClean="0"/>
              <a:t>Африка – прародина человечества, народы материка очень древние.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ru-RU" sz="2400" smtClean="0"/>
              <a:t>Австралопитек «южная обезьяна» – предок человека, живший 2 – 1,5 млн. лет назад.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ru-RU" sz="2400" smtClean="0"/>
          </a:p>
        </p:txBody>
      </p:sp>
      <p:pic>
        <p:nvPicPr>
          <p:cNvPr id="21506" name="Picture 2" descr="C:\Documents and Settings\Admin\Рабочий стол\04A0004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2133600"/>
            <a:ext cx="1668463" cy="274955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Расовый состав</a:t>
            </a:r>
            <a:endParaRPr lang="ru-RU" dirty="0"/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8088" y="1285875"/>
            <a:ext cx="6753225" cy="5357813"/>
          </a:xfr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D:\ТАНЯ2\Рисунки с дисков\Class7\Представитель населения Конг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628775"/>
            <a:ext cx="2592387" cy="19446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Народы Африки</a:t>
            </a:r>
            <a:endParaRPr lang="ru-RU" dirty="0"/>
          </a:p>
        </p:txBody>
      </p:sp>
      <p:pic>
        <p:nvPicPr>
          <p:cNvPr id="4" name="Picture 3" descr="Народы Африк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12000"/>
          </a:blip>
          <a:stretch>
            <a:fillRect/>
          </a:stretch>
        </p:blipFill>
        <p:spPr>
          <a:xfrm>
            <a:off x="1214438" y="1143000"/>
            <a:ext cx="7731125" cy="5611813"/>
          </a:xfr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D:\ТАНЯ2\Рисунки с дисков\Class7\Семьи африканских народов многодетн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786188"/>
            <a:ext cx="2611438" cy="25320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err="1" smtClean="0">
                <a:solidFill>
                  <a:srgbClr val="66FF33"/>
                </a:solidFill>
              </a:rPr>
              <a:t>Семито-Хамитская</a:t>
            </a:r>
            <a:r>
              <a:rPr lang="ru-RU" sz="3600" i="1" dirty="0" smtClean="0">
                <a:solidFill>
                  <a:srgbClr val="66FF33"/>
                </a:solidFill>
              </a:rPr>
              <a:t/>
            </a:r>
            <a:br>
              <a:rPr lang="ru-RU" sz="3600" i="1" dirty="0" smtClean="0">
                <a:solidFill>
                  <a:srgbClr val="66FF33"/>
                </a:solidFill>
              </a:rPr>
            </a:br>
            <a:r>
              <a:rPr lang="ru-RU" sz="3600" i="1" dirty="0" smtClean="0">
                <a:solidFill>
                  <a:srgbClr val="66FF33"/>
                </a:solidFill>
              </a:rPr>
              <a:t> (</a:t>
            </a:r>
            <a:r>
              <a:rPr lang="ru-RU" sz="3600" i="1" dirty="0" err="1" smtClean="0">
                <a:solidFill>
                  <a:srgbClr val="66FF33"/>
                </a:solidFill>
              </a:rPr>
              <a:t>афразийская</a:t>
            </a:r>
            <a:r>
              <a:rPr lang="ru-RU" sz="3600" i="1" dirty="0" smtClean="0">
                <a:solidFill>
                  <a:srgbClr val="66FF33"/>
                </a:solidFill>
              </a:rPr>
              <a:t>) языковая семья</a:t>
            </a:r>
          </a:p>
        </p:txBody>
      </p:sp>
      <p:pic>
        <p:nvPicPr>
          <p:cNvPr id="39939" name="Picture 3" descr="араб"/>
          <p:cNvPicPr>
            <a:picLocks noChangeAspect="1" noChangeArrowheads="1"/>
          </p:cNvPicPr>
          <p:nvPr/>
        </p:nvPicPr>
        <p:blipFill>
          <a:blip r:embed="rId2"/>
          <a:srcRect l="21739" r="10869"/>
          <a:stretch>
            <a:fillRect/>
          </a:stretch>
        </p:blipFill>
        <p:spPr bwMode="auto">
          <a:xfrm>
            <a:off x="827088" y="1916113"/>
            <a:ext cx="2808287" cy="24606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9940" name="Picture 4" descr="Эфиопская раса"/>
          <p:cNvPicPr>
            <a:picLocks noChangeAspect="1" noChangeArrowheads="1"/>
          </p:cNvPicPr>
          <p:nvPr/>
        </p:nvPicPr>
        <p:blipFill>
          <a:blip r:embed="rId3">
            <a:lum bright="12000" contrast="18000"/>
          </a:blip>
          <a:srcRect/>
          <a:stretch>
            <a:fillRect/>
          </a:stretch>
        </p:blipFill>
        <p:spPr bwMode="auto">
          <a:xfrm>
            <a:off x="5148263" y="1916113"/>
            <a:ext cx="3279775" cy="24606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9941" name="Picture 5" descr="Житель Египт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513" y="4652963"/>
            <a:ext cx="2767012" cy="18446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3810000" y="3581400"/>
            <a:ext cx="914400" cy="609600"/>
          </a:xfrm>
          <a:prstGeom prst="wedgeRectCallout">
            <a:avLst>
              <a:gd name="adj1" fmla="val -179343"/>
              <a:gd name="adj2" fmla="val 35676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sz="2800">
                <a:latin typeface="Times New Roman" pitchFamily="18" charset="0"/>
              </a:rPr>
              <a:t>араб</a:t>
            </a:r>
          </a:p>
        </p:txBody>
      </p:sp>
      <p:sp>
        <p:nvSpPr>
          <p:cNvPr id="39943" name="AutoShape 7"/>
          <p:cNvSpPr>
            <a:spLocks noChangeArrowheads="1"/>
          </p:cNvSpPr>
          <p:nvPr/>
        </p:nvSpPr>
        <p:spPr bwMode="auto">
          <a:xfrm>
            <a:off x="6300788" y="4724400"/>
            <a:ext cx="2133600" cy="533400"/>
          </a:xfrm>
          <a:prstGeom prst="wedgeRectCallout">
            <a:avLst>
              <a:gd name="adj1" fmla="val -48139"/>
              <a:gd name="adj2" fmla="val -290477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sz="3200">
                <a:latin typeface="Times New Roman" pitchFamily="18" charset="0"/>
              </a:rPr>
              <a:t>эфиопы</a:t>
            </a:r>
          </a:p>
        </p:txBody>
      </p:sp>
      <p:sp>
        <p:nvSpPr>
          <p:cNvPr id="39944" name="AutoShape 8"/>
          <p:cNvSpPr>
            <a:spLocks noChangeArrowheads="1"/>
          </p:cNvSpPr>
          <p:nvPr/>
        </p:nvSpPr>
        <p:spPr bwMode="auto">
          <a:xfrm>
            <a:off x="4859338" y="5516563"/>
            <a:ext cx="3505200" cy="914400"/>
          </a:xfrm>
          <a:prstGeom prst="wedgeRectCallout">
            <a:avLst>
              <a:gd name="adj1" fmla="val -58199"/>
              <a:gd name="adj2" fmla="val -48264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sz="2400" b="1">
                <a:latin typeface="Times New Roman" pitchFamily="18" charset="0"/>
              </a:rPr>
              <a:t>Туарег (бербер) –</a:t>
            </a:r>
          </a:p>
          <a:p>
            <a:pPr algn="ctr"/>
            <a:r>
              <a:rPr lang="ru-RU" sz="2400" i="1">
                <a:latin typeface="Times New Roman" pitchFamily="18" charset="0"/>
              </a:rPr>
              <a:t> «народ покрывала»</a:t>
            </a:r>
          </a:p>
          <a:p>
            <a:pPr algn="ctr"/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nimBg="1" autoUpdateAnimBg="0"/>
      <p:bldP spid="39943" grpId="0" animBg="1" autoUpdateAnimBg="0"/>
      <p:bldP spid="39944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66FF33"/>
                </a:solidFill>
              </a:rPr>
              <a:t>Нигеро-кордофанская</a:t>
            </a:r>
            <a:br>
              <a:rPr lang="ru-RU" i="1" dirty="0" smtClean="0">
                <a:solidFill>
                  <a:srgbClr val="66FF33"/>
                </a:solidFill>
              </a:rPr>
            </a:br>
            <a:r>
              <a:rPr lang="ru-RU" i="1" dirty="0" smtClean="0">
                <a:solidFill>
                  <a:srgbClr val="66FF33"/>
                </a:solidFill>
              </a:rPr>
              <a:t> языковая семья</a:t>
            </a:r>
          </a:p>
        </p:txBody>
      </p:sp>
      <p:pic>
        <p:nvPicPr>
          <p:cNvPr id="40963" name="Picture 3" descr="пигмеи"/>
          <p:cNvPicPr>
            <a:picLocks noChangeAspect="1" noChangeArrowheads="1"/>
          </p:cNvPicPr>
          <p:nvPr/>
        </p:nvPicPr>
        <p:blipFill>
          <a:blip r:embed="rId2"/>
          <a:srcRect l="20930" r="18605"/>
          <a:stretch>
            <a:fillRect/>
          </a:stretch>
        </p:blipFill>
        <p:spPr bwMode="auto">
          <a:xfrm>
            <a:off x="5257800" y="1905000"/>
            <a:ext cx="3686175" cy="4572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0964" name="Picture 4" descr="Жительница государства Кот - Д ' Ивуа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3357563"/>
            <a:ext cx="2419350" cy="16129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0965" name="Picture 5" descr="бушмен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941888"/>
            <a:ext cx="2057400" cy="1600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0966" name="Picture 6" descr="Представитель населения Конг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1628775"/>
            <a:ext cx="2133600" cy="1600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2051050" y="1557338"/>
            <a:ext cx="1524000" cy="457200"/>
          </a:xfrm>
          <a:prstGeom prst="wedgeRectCallout">
            <a:avLst>
              <a:gd name="adj1" fmla="val -56042"/>
              <a:gd name="adj2" fmla="val 179167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b="1">
                <a:latin typeface="Times New Roman" pitchFamily="18" charset="0"/>
              </a:rPr>
              <a:t>Зулу</a:t>
            </a:r>
            <a:r>
              <a:rPr lang="ru-RU" sz="2000">
                <a:latin typeface="Times New Roman" pitchFamily="18" charset="0"/>
              </a:rPr>
              <a:t> (банту)</a:t>
            </a:r>
            <a:endParaRPr lang="ru-RU" sz="1400">
              <a:latin typeface="Times New Roman" pitchFamily="18" charset="0"/>
            </a:endParaRPr>
          </a:p>
          <a:p>
            <a:pPr algn="ctr"/>
            <a:endParaRPr lang="ru-RU" sz="1400">
              <a:latin typeface="Times New Roman" pitchFamily="18" charset="0"/>
            </a:endParaRPr>
          </a:p>
        </p:txBody>
      </p:sp>
      <p:sp>
        <p:nvSpPr>
          <p:cNvPr id="40968" name="AutoShape 8"/>
          <p:cNvSpPr>
            <a:spLocks noChangeArrowheads="1"/>
          </p:cNvSpPr>
          <p:nvPr/>
        </p:nvSpPr>
        <p:spPr bwMode="auto">
          <a:xfrm>
            <a:off x="4876800" y="1676400"/>
            <a:ext cx="2590800" cy="762000"/>
          </a:xfrm>
          <a:prstGeom prst="wedgeRectCallout">
            <a:avLst>
              <a:gd name="adj1" fmla="val -1042"/>
              <a:gd name="adj2" fmla="val 91042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b="1">
                <a:latin typeface="Times New Roman" pitchFamily="18" charset="0"/>
              </a:rPr>
              <a:t>Пигмеи «кулак»</a:t>
            </a:r>
            <a:r>
              <a:rPr lang="ru-RU" sz="1400">
                <a:latin typeface="Times New Roman" pitchFamily="18" charset="0"/>
              </a:rPr>
              <a:t> - самые низкие люди на Земле </a:t>
            </a:r>
          </a:p>
          <a:p>
            <a:pPr algn="ctr"/>
            <a:r>
              <a:rPr lang="ru-RU" sz="1400">
                <a:latin typeface="Times New Roman" pitchFamily="18" charset="0"/>
              </a:rPr>
              <a:t>(ср. рост 120- 140 см)</a:t>
            </a:r>
          </a:p>
        </p:txBody>
      </p:sp>
      <p:sp>
        <p:nvSpPr>
          <p:cNvPr id="40969" name="AutoShape 9"/>
          <p:cNvSpPr>
            <a:spLocks noChangeArrowheads="1"/>
          </p:cNvSpPr>
          <p:nvPr/>
        </p:nvSpPr>
        <p:spPr bwMode="auto">
          <a:xfrm>
            <a:off x="5334000" y="5943600"/>
            <a:ext cx="3429000" cy="685800"/>
          </a:xfrm>
          <a:prstGeom prst="wedgeRectCallout">
            <a:avLst>
              <a:gd name="adj1" fmla="val 20509"/>
              <a:gd name="adj2" fmla="val -119676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b="1">
                <a:latin typeface="Times New Roman" pitchFamily="18" charset="0"/>
              </a:rPr>
              <a:t>Ватузи</a:t>
            </a:r>
            <a:r>
              <a:rPr lang="ru-RU" sz="2000" b="1">
                <a:latin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</a:rPr>
              <a:t>– </a:t>
            </a:r>
            <a:r>
              <a:rPr lang="ru-RU" sz="1400">
                <a:latin typeface="Times New Roman" pitchFamily="18" charset="0"/>
              </a:rPr>
              <a:t>самые высокие люди на Земле (средний рост около 180-200 см)</a:t>
            </a:r>
          </a:p>
        </p:txBody>
      </p:sp>
      <p:sp>
        <p:nvSpPr>
          <p:cNvPr id="40970" name="AutoShape 10"/>
          <p:cNvSpPr>
            <a:spLocks noChangeArrowheads="1"/>
          </p:cNvSpPr>
          <p:nvPr/>
        </p:nvSpPr>
        <p:spPr bwMode="auto">
          <a:xfrm>
            <a:off x="2700338" y="5516563"/>
            <a:ext cx="1981200" cy="762000"/>
          </a:xfrm>
          <a:prstGeom prst="wedgeRectCallout">
            <a:avLst>
              <a:gd name="adj1" fmla="val -73639"/>
              <a:gd name="adj2" fmla="val 8062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b="1">
                <a:latin typeface="Times New Roman" pitchFamily="18" charset="0"/>
              </a:rPr>
              <a:t>Бушмены</a:t>
            </a:r>
            <a:r>
              <a:rPr lang="ru-RU" sz="1400">
                <a:latin typeface="Times New Roman" pitchFamily="18" charset="0"/>
              </a:rPr>
              <a:t> «лесной человек» - выселенные в пустыню Намиб</a:t>
            </a:r>
          </a:p>
        </p:txBody>
      </p:sp>
      <p:sp>
        <p:nvSpPr>
          <p:cNvPr id="40971" name="AutoShape 11"/>
          <p:cNvSpPr>
            <a:spLocks noChangeArrowheads="1"/>
          </p:cNvSpPr>
          <p:nvPr/>
        </p:nvSpPr>
        <p:spPr bwMode="auto">
          <a:xfrm>
            <a:off x="1331913" y="3716338"/>
            <a:ext cx="1295400" cy="504825"/>
          </a:xfrm>
          <a:prstGeom prst="wedgeRectCallout">
            <a:avLst>
              <a:gd name="adj1" fmla="val 120287"/>
              <a:gd name="adj2" fmla="val -13421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b="1">
                <a:latin typeface="Times New Roman" pitchFamily="18" charset="0"/>
              </a:rPr>
              <a:t>Фульбе</a:t>
            </a:r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 animBg="1" autoUpdateAnimBg="0"/>
      <p:bldP spid="40968" grpId="0" animBg="1" autoUpdateAnimBg="0"/>
      <p:bldP spid="40969" grpId="0" animBg="1" autoUpdateAnimBg="0"/>
      <p:bldP spid="40970" grpId="0" animBg="1" autoUpdateAnimBg="0"/>
      <p:bldP spid="40971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rgbClr val="66FF33"/>
                </a:solidFill>
              </a:rPr>
              <a:t>Австронезийская языковая семья</a:t>
            </a:r>
          </a:p>
        </p:txBody>
      </p:sp>
      <p:pic>
        <p:nvPicPr>
          <p:cNvPr id="41987" name="Picture 3" descr="mad7[1]"/>
          <p:cNvPicPr>
            <a:picLocks noChangeAspect="1" noChangeArrowheads="1"/>
          </p:cNvPicPr>
          <p:nvPr/>
        </p:nvPicPr>
        <p:blipFill>
          <a:blip r:embed="rId2"/>
          <a:srcRect l="8516" r="1892" b="1888"/>
          <a:stretch>
            <a:fillRect/>
          </a:stretch>
        </p:blipFill>
        <p:spPr bwMode="auto">
          <a:xfrm>
            <a:off x="6732588" y="1484313"/>
            <a:ext cx="1849437" cy="304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1476375" y="5805488"/>
            <a:ext cx="5486400" cy="457200"/>
          </a:xfrm>
          <a:prstGeom prst="wedgeRectCallout">
            <a:avLst>
              <a:gd name="adj1" fmla="val 30903"/>
              <a:gd name="adj2" fmla="val -99653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sz="2000" b="1">
                <a:latin typeface="Times New Roman" pitchFamily="18" charset="0"/>
              </a:rPr>
              <a:t>Малагасийцы</a:t>
            </a:r>
            <a:r>
              <a:rPr lang="ru-RU" sz="2000">
                <a:latin typeface="Times New Roman" pitchFamily="18" charset="0"/>
              </a:rPr>
              <a:t> – жители о. Мадагаскар  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042988" y="1557338"/>
            <a:ext cx="7378700" cy="4724400"/>
            <a:chOff x="864" y="1104"/>
            <a:chExt cx="4648" cy="2976"/>
          </a:xfrm>
        </p:grpSpPr>
        <p:pic>
          <p:nvPicPr>
            <p:cNvPr id="9222" name="Picture 7" descr="mad8[1]"/>
            <p:cNvPicPr>
              <a:picLocks noChangeAspect="1" noChangeArrowheads="1"/>
            </p:cNvPicPr>
            <p:nvPr/>
          </p:nvPicPr>
          <p:blipFill>
            <a:blip r:embed="rId3"/>
            <a:srcRect t="5661"/>
            <a:stretch>
              <a:fillRect/>
            </a:stretch>
          </p:blipFill>
          <p:spPr bwMode="auto">
            <a:xfrm>
              <a:off x="4797" y="3054"/>
              <a:ext cx="715" cy="102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</p:pic>
        <p:pic>
          <p:nvPicPr>
            <p:cNvPr id="9223" name="Picture 11" descr="12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64" y="1104"/>
              <a:ext cx="3447" cy="249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rgbClr val="66FF33"/>
                </a:solidFill>
              </a:rPr>
              <a:t>Индоевропейская языковая семья</a:t>
            </a:r>
          </a:p>
        </p:txBody>
      </p:sp>
      <p:pic>
        <p:nvPicPr>
          <p:cNvPr id="43011" name="Picture 3" descr="Девушка индианка"/>
          <p:cNvPicPr>
            <a:picLocks noChangeAspect="1" noChangeArrowheads="1"/>
          </p:cNvPicPr>
          <p:nvPr/>
        </p:nvPicPr>
        <p:blipFill>
          <a:blip r:embed="rId2"/>
          <a:srcRect l="24500" t="14000" r="25999"/>
          <a:stretch>
            <a:fillRect/>
          </a:stretch>
        </p:blipFill>
        <p:spPr bwMode="auto">
          <a:xfrm>
            <a:off x="5435600" y="1773238"/>
            <a:ext cx="2514600" cy="3276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3012" name="Picture 4" descr="Европеоидная раса"/>
          <p:cNvPicPr>
            <a:picLocks noChangeAspect="1" noChangeArrowheads="1"/>
          </p:cNvPicPr>
          <p:nvPr/>
        </p:nvPicPr>
        <p:blipFill>
          <a:blip r:embed="rId3"/>
          <a:srcRect l="8153" r="5435"/>
          <a:stretch>
            <a:fillRect/>
          </a:stretch>
        </p:blipFill>
        <p:spPr bwMode="auto">
          <a:xfrm>
            <a:off x="1116013" y="1700213"/>
            <a:ext cx="3810000" cy="3384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900113" y="5589588"/>
            <a:ext cx="3886200" cy="990600"/>
          </a:xfrm>
          <a:prstGeom prst="wedgeRectCallout">
            <a:avLst>
              <a:gd name="adj1" fmla="val -11231"/>
              <a:gd name="adj2" fmla="val -109741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sz="2000" b="1">
                <a:latin typeface="Times New Roman" pitchFamily="18" charset="0"/>
              </a:rPr>
              <a:t>Африкандер (бур)-</a:t>
            </a:r>
          </a:p>
          <a:p>
            <a:pPr algn="ctr"/>
            <a:r>
              <a:rPr lang="ru-RU" sz="2000" b="1">
                <a:latin typeface="Times New Roman" pitchFamily="18" charset="0"/>
              </a:rPr>
              <a:t> </a:t>
            </a:r>
            <a:r>
              <a:rPr lang="ru-RU" sz="1400" b="1">
                <a:latin typeface="Times New Roman" pitchFamily="18" charset="0"/>
              </a:rPr>
              <a:t>потомки переселенцев из Европы (голландцев и англичан)</a:t>
            </a: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5724525" y="5661025"/>
            <a:ext cx="2438400" cy="914400"/>
          </a:xfrm>
          <a:prstGeom prst="wedgeRectCallout">
            <a:avLst>
              <a:gd name="adj1" fmla="val 5056"/>
              <a:gd name="adj2" fmla="val -116981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ru-RU" sz="2000">
                <a:latin typeface="Times New Roman" pitchFamily="18" charset="0"/>
              </a:rPr>
              <a:t>Переселенцы из Южной Азии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nimBg="1" autoUpdateAnimBg="0"/>
      <p:bldP spid="4301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Религиозный состав</a:t>
            </a:r>
            <a:endParaRPr lang="ru-RU" dirty="0"/>
          </a:p>
        </p:txBody>
      </p:sp>
      <p:pic>
        <p:nvPicPr>
          <p:cNvPr id="4" name="Picture 6" descr="Религии Африк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6000" contrast="18000"/>
          </a:blip>
          <a:stretch>
            <a:fillRect/>
          </a:stretch>
        </p:blipFill>
        <p:spPr>
          <a:xfrm>
            <a:off x="428625" y="1000125"/>
            <a:ext cx="8183563" cy="5618163"/>
          </a:xfr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28" ma:contentTypeDescription="Create a new document." ma:contentTypeScope="" ma:versionID="91c327331e5971e62f2a5301ad123600"/>
</file>

<file path=customXml/itemProps1.xml><?xml version="1.0" encoding="utf-8"?>
<ds:datastoreItem xmlns:ds="http://schemas.openxmlformats.org/officeDocument/2006/customXml" ds:itemID="{599EAB0C-D939-4505-90DF-E73829897A7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B83562C-09C1-4755-A162-3C8B8DE7B9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3B7BAD-BC96-4BF0-86C1-35F6A2FD6E00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394</TotalTime>
  <Words>215</Words>
  <Application>Microsoft Office PowerPoint</Application>
  <PresentationFormat>Экран (4:3)</PresentationFormat>
  <Paragraphs>35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Times New Roman</vt:lpstr>
      <vt:lpstr>Wingdings 2</vt:lpstr>
      <vt:lpstr>Wingdings</vt:lpstr>
      <vt:lpstr>Wingdings 3</vt:lpstr>
      <vt:lpstr>Calibri</vt:lpstr>
      <vt:lpstr>Book Antiqua</vt:lpstr>
      <vt:lpstr>Апекс</vt:lpstr>
      <vt:lpstr>НАСЕЛЕНИЕ АФРИКИ</vt:lpstr>
      <vt:lpstr>Размещение населения</vt:lpstr>
      <vt:lpstr>Расовый состав</vt:lpstr>
      <vt:lpstr>Народы Африки</vt:lpstr>
      <vt:lpstr>Семито-Хамитская  (афразийская) языковая семья</vt:lpstr>
      <vt:lpstr>Нигеро-кордофанская  языковая семья</vt:lpstr>
      <vt:lpstr>Австронезийская языковая семья</vt:lpstr>
      <vt:lpstr>Индоевропейская языковая семья</vt:lpstr>
      <vt:lpstr>Религиозный состав</vt:lpstr>
      <vt:lpstr>Политическая карта</vt:lpstr>
      <vt:lpstr>Динамика политической карты</vt:lpstr>
      <vt:lpstr>Хозяйственная деятельность</vt:lpstr>
      <vt:lpstr>Природа и человек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subject/>
  <dc:creator>Admin</dc:creator>
  <cp:keywords/>
  <dc:description/>
  <cp:lastModifiedBy>Admin</cp:lastModifiedBy>
  <cp:revision>33</cp:revision>
  <dcterms:created xsi:type="dcterms:W3CDTF">2010-12-19T16:28:25Z</dcterms:created>
  <dcterms:modified xsi:type="dcterms:W3CDTF">2012-01-21T16:47:02Z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TC300059669990</vt:lpwstr>
  </property>
</Properties>
</file>