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61" r:id="rId6"/>
    <p:sldId id="260"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16" name="Номер слайда 15"/>
          <p:cNvSpPr>
            <a:spLocks noGrp="1"/>
          </p:cNvSpPr>
          <p:nvPr>
            <p:ph type="sldNum" sz="quarter" idx="11"/>
          </p:nvPr>
        </p:nvSpPr>
        <p:spPr/>
        <p:txBody>
          <a:bodyPr/>
          <a:lstStyle/>
          <a:p>
            <a:fld id="{67388A48-786A-4553-B657-557A490485B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388A48-786A-4553-B657-557A490485B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388A48-786A-4553-B657-557A490485B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CEA6567C-3111-4DF7-8069-2DE002B5BC31}" type="datetimeFigureOut">
              <a:rPr lang="ru-RU" smtClean="0"/>
              <a:pPr/>
              <a:t>05.01.2013</a:t>
            </a:fld>
            <a:endParaRPr lang="ru-RU"/>
          </a:p>
        </p:txBody>
      </p:sp>
      <p:sp>
        <p:nvSpPr>
          <p:cNvPr id="15" name="Номер слайда 14"/>
          <p:cNvSpPr>
            <a:spLocks noGrp="1"/>
          </p:cNvSpPr>
          <p:nvPr>
            <p:ph type="sldNum" sz="quarter" idx="15"/>
          </p:nvPr>
        </p:nvSpPr>
        <p:spPr/>
        <p:txBody>
          <a:bodyPr/>
          <a:lstStyle>
            <a:lvl1pPr algn="ctr">
              <a:defRPr/>
            </a:lvl1pPr>
          </a:lstStyle>
          <a:p>
            <a:fld id="{67388A48-786A-4553-B657-557A490485B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388A48-786A-4553-B657-557A490485B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388A48-786A-4553-B657-557A490485B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67388A48-786A-4553-B657-557A490485B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7388A48-786A-4553-B657-557A490485B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7388A48-786A-4553-B657-557A490485B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CEA6567C-3111-4DF7-8069-2DE002B5BC31}" type="datetimeFigureOut">
              <a:rPr lang="ru-RU" smtClean="0"/>
              <a:pPr/>
              <a:t>05.01.2013</a:t>
            </a:fld>
            <a:endParaRPr lang="ru-RU"/>
          </a:p>
        </p:txBody>
      </p:sp>
      <p:sp>
        <p:nvSpPr>
          <p:cNvPr id="9" name="Номер слайда 8"/>
          <p:cNvSpPr>
            <a:spLocks noGrp="1"/>
          </p:cNvSpPr>
          <p:nvPr>
            <p:ph type="sldNum" sz="quarter" idx="15"/>
          </p:nvPr>
        </p:nvSpPr>
        <p:spPr/>
        <p:txBody>
          <a:bodyPr/>
          <a:lstStyle/>
          <a:p>
            <a:fld id="{67388A48-786A-4553-B657-557A490485B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CEA6567C-3111-4DF7-8069-2DE002B5BC31}" type="datetimeFigureOut">
              <a:rPr lang="ru-RU" smtClean="0"/>
              <a:pPr/>
              <a:t>05.01.2013</a:t>
            </a:fld>
            <a:endParaRPr lang="ru-RU"/>
          </a:p>
        </p:txBody>
      </p:sp>
      <p:sp>
        <p:nvSpPr>
          <p:cNvPr id="9" name="Номер слайда 8"/>
          <p:cNvSpPr>
            <a:spLocks noGrp="1"/>
          </p:cNvSpPr>
          <p:nvPr>
            <p:ph type="sldNum" sz="quarter" idx="11"/>
          </p:nvPr>
        </p:nvSpPr>
        <p:spPr/>
        <p:txBody>
          <a:bodyPr/>
          <a:lstStyle/>
          <a:p>
            <a:fld id="{67388A48-786A-4553-B657-557A490485B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EA6567C-3111-4DF7-8069-2DE002B5BC31}" type="datetimeFigureOut">
              <a:rPr lang="ru-RU" smtClean="0"/>
              <a:pPr/>
              <a:t>05.01.2013</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7388A48-786A-4553-B657-557A490485B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b="1" smtClean="0"/>
              <a:t>«Sorgen wir gemeinsam für unseren Planeten Erde»</a:t>
            </a:r>
            <a:endParaRPr lang="ru-RU" dirty="0"/>
          </a:p>
        </p:txBody>
      </p:sp>
      <p:pic>
        <p:nvPicPr>
          <p:cNvPr id="4" name="Picture 10" descr="22"/>
          <p:cNvPicPr>
            <a:picLocks noChangeAspect="1" noChangeArrowheads="1"/>
          </p:cNvPicPr>
          <p:nvPr/>
        </p:nvPicPr>
        <p:blipFill>
          <a:blip r:embed="rId2"/>
          <a:srcRect/>
          <a:stretch>
            <a:fillRect/>
          </a:stretch>
        </p:blipFill>
        <p:spPr bwMode="auto">
          <a:xfrm>
            <a:off x="3214678" y="3643314"/>
            <a:ext cx="2786082" cy="29289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lgn="ctr">
              <a:buNone/>
            </a:pPr>
            <a:r>
              <a:rPr lang="ru-RU" dirty="0" smtClean="0"/>
              <a:t>Написать, какие основные проблемы экологии существуют в нашем районе, как можно их решить и что конкретно для этого учащиеся могут сделать.</a:t>
            </a:r>
          </a:p>
        </p:txBody>
      </p:sp>
      <p:sp>
        <p:nvSpPr>
          <p:cNvPr id="3" name="Заголовок 2"/>
          <p:cNvSpPr>
            <a:spLocks noGrp="1"/>
          </p:cNvSpPr>
          <p:nvPr>
            <p:ph type="title"/>
          </p:nvPr>
        </p:nvSpPr>
        <p:spPr/>
        <p:txBody>
          <a:bodyPr/>
          <a:lstStyle/>
          <a:p>
            <a:r>
              <a:rPr b="1" smtClean="0">
                <a:solidFill>
                  <a:srgbClr val="FF0000"/>
                </a:solidFill>
              </a:rPr>
              <a:t>Hausaufgabe</a:t>
            </a:r>
            <a:r>
              <a:rPr lang="ru-RU" b="1" dirty="0" smtClean="0">
                <a:solidFill>
                  <a:srgbClr val="FF0000"/>
                </a:solidFill>
              </a:rPr>
              <a:t>.</a:t>
            </a:r>
            <a:endParaRPr lang="ru-RU"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2100"/>
                            </p:stCondLst>
                            <p:childTnLst>
                              <p:par>
                                <p:cTn id="12" presetID="10" presetClass="entr" presetSubtype="0" fill="hold" grpId="0" nodeType="after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008"/>
          <p:cNvPicPr>
            <a:picLocks noChangeAspect="1" noChangeArrowheads="1"/>
          </p:cNvPicPr>
          <p:nvPr/>
        </p:nvPicPr>
        <p:blipFill>
          <a:blip r:embed="rId2"/>
          <a:srcRect/>
          <a:stretch>
            <a:fillRect/>
          </a:stretch>
        </p:blipFill>
        <p:spPr bwMode="auto">
          <a:xfrm>
            <a:off x="-214313" y="0"/>
            <a:ext cx="9358313" cy="7018338"/>
          </a:xfrm>
          <a:prstGeom prst="rect">
            <a:avLst/>
          </a:prstGeom>
          <a:noFill/>
          <a:ln w="9525">
            <a:noFill/>
            <a:miter lim="800000"/>
            <a:headEnd/>
            <a:tailEnd/>
          </a:ln>
        </p:spPr>
      </p:pic>
      <p:sp>
        <p:nvSpPr>
          <p:cNvPr id="5" name="WordArt 7"/>
          <p:cNvSpPr>
            <a:spLocks noChangeArrowheads="1" noChangeShapeType="1" noTextEdit="1"/>
          </p:cNvSpPr>
          <p:nvPr/>
        </p:nvSpPr>
        <p:spPr bwMode="auto">
          <a:xfrm>
            <a:off x="642910" y="2571744"/>
            <a:ext cx="7535863" cy="3816350"/>
          </a:xfrm>
          <a:prstGeom prst="rect">
            <a:avLst/>
          </a:prstGeom>
        </p:spPr>
        <p:txBody>
          <a:bodyPr spcFirstLastPara="1" wrap="none" fromWordArt="1">
            <a:prstTxWarp prst="textArchUp">
              <a:avLst>
                <a:gd name="adj" fmla="val 10800004"/>
              </a:avLst>
            </a:prstTxWarp>
          </a:bodyPr>
          <a:lstStyle/>
          <a:p>
            <a:pPr algn="ctr"/>
            <a:r>
              <a:rPr lang="en-US" sz="3600" b="1" kern="10" dirty="0" err="1"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rPr>
              <a:t>Vielen</a:t>
            </a:r>
            <a:r>
              <a:rPr lang="en-US" sz="3600" b="1"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rPr>
              <a:t> Dank!</a:t>
            </a:r>
          </a:p>
          <a:p>
            <a:pPr algn="ctr"/>
            <a:endParaRPr lang="en-US" sz="3600" b="1"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endParaRPr>
          </a:p>
          <a:p>
            <a:pPr algn="ctr"/>
            <a:r>
              <a:rPr lang="en-US" sz="3600" b="1"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rPr>
              <a:t>Auf </a:t>
            </a:r>
            <a:r>
              <a:rPr lang="en-US" sz="3600" b="1" kern="10" dirty="0" err="1"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rPr>
              <a:t>Wiedersehen</a:t>
            </a:r>
            <a:r>
              <a:rPr lang="en-US" sz="3600" b="1"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rPr>
              <a:t>!</a:t>
            </a:r>
            <a:endParaRPr lang="ru-RU" sz="3600" b="1"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Verdan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1571612"/>
            <a:ext cx="5257808" cy="3048008"/>
          </a:xfrm>
        </p:spPr>
        <p:txBody>
          <a:bodyPr/>
          <a:lstStyle/>
          <a:p>
            <a:pPr algn="ctr">
              <a:buNone/>
            </a:pPr>
            <a:r>
              <a:rPr lang="en-US" dirty="0" err="1" smtClean="0"/>
              <a:t>Im</a:t>
            </a:r>
            <a:r>
              <a:rPr lang="en-US" dirty="0" smtClean="0"/>
              <a:t> Wald und auf </a:t>
            </a:r>
            <a:r>
              <a:rPr lang="en-US" dirty="0" err="1" smtClean="0"/>
              <a:t>der</a:t>
            </a:r>
            <a:r>
              <a:rPr lang="en-US" dirty="0" smtClean="0"/>
              <a:t> Wiese</a:t>
            </a:r>
            <a:endParaRPr lang="ru-RU" dirty="0" smtClean="0"/>
          </a:p>
          <a:p>
            <a:pPr algn="ctr">
              <a:buNone/>
            </a:pPr>
            <a:r>
              <a:rPr lang="en-US" dirty="0" smtClean="0"/>
              <a:t>hast du </a:t>
            </a:r>
            <a:r>
              <a:rPr lang="en-US" dirty="0" err="1" smtClean="0"/>
              <a:t>gegessen</a:t>
            </a:r>
            <a:r>
              <a:rPr lang="en-US" dirty="0" smtClean="0"/>
              <a:t> und </a:t>
            </a:r>
            <a:r>
              <a:rPr lang="en-US" dirty="0" err="1" smtClean="0"/>
              <a:t>deruht</a:t>
            </a:r>
            <a:r>
              <a:rPr lang="en-US" dirty="0" smtClean="0"/>
              <a:t>,</a:t>
            </a:r>
            <a:endParaRPr lang="ru-RU" dirty="0" smtClean="0"/>
          </a:p>
          <a:p>
            <a:pPr algn="ctr">
              <a:buNone/>
            </a:pPr>
            <a:r>
              <a:rPr lang="en-US" dirty="0" smtClean="0"/>
              <a:t>so </a:t>
            </a:r>
            <a:r>
              <a:rPr lang="en-US" dirty="0" err="1" smtClean="0"/>
              <a:t>steckt</a:t>
            </a:r>
            <a:r>
              <a:rPr lang="en-US" dirty="0" smtClean="0"/>
              <a:t> die </a:t>
            </a:r>
            <a:r>
              <a:rPr lang="en-US" dirty="0" err="1" smtClean="0"/>
              <a:t>Reste</a:t>
            </a:r>
            <a:r>
              <a:rPr lang="en-US" dirty="0" smtClean="0"/>
              <a:t>, </a:t>
            </a:r>
            <a:r>
              <a:rPr lang="en-US" dirty="0" err="1" smtClean="0"/>
              <a:t>sei</a:t>
            </a:r>
            <a:r>
              <a:rPr lang="en-US" dirty="0" smtClean="0"/>
              <a:t> so gut,</a:t>
            </a:r>
            <a:endParaRPr lang="ru-RU" dirty="0" smtClean="0"/>
          </a:p>
          <a:p>
            <a:pPr algn="ctr">
              <a:buNone/>
            </a:pPr>
            <a:r>
              <a:rPr lang="en-US" dirty="0" err="1" smtClean="0"/>
              <a:t>schnell</a:t>
            </a:r>
            <a:r>
              <a:rPr lang="en-US" dirty="0" smtClean="0"/>
              <a:t> </a:t>
            </a:r>
            <a:r>
              <a:rPr lang="en-US" dirty="0" err="1" smtClean="0"/>
              <a:t>wieder</a:t>
            </a:r>
            <a:r>
              <a:rPr lang="en-US" dirty="0" smtClean="0"/>
              <a:t> in die </a:t>
            </a:r>
            <a:r>
              <a:rPr lang="en-US" dirty="0" err="1" smtClean="0"/>
              <a:t>Tasche</a:t>
            </a:r>
            <a:r>
              <a:rPr lang="en-US" dirty="0" smtClean="0"/>
              <a:t>!</a:t>
            </a:r>
            <a:endParaRPr lang="ru-RU" dirty="0" smtClean="0"/>
          </a:p>
          <a:p>
            <a:pPr algn="ctr">
              <a:buNone/>
            </a:pPr>
            <a:r>
              <a:rPr lang="en-US" dirty="0" err="1" smtClean="0"/>
              <a:t>Papier</a:t>
            </a:r>
            <a:r>
              <a:rPr lang="en-US" dirty="0" smtClean="0"/>
              <a:t> und </a:t>
            </a:r>
            <a:r>
              <a:rPr lang="en-US" dirty="0" err="1" smtClean="0"/>
              <a:t>Glas</a:t>
            </a:r>
            <a:r>
              <a:rPr lang="en-US" dirty="0" smtClean="0"/>
              <a:t>, das </a:t>
            </a:r>
            <a:r>
              <a:rPr lang="en-US" dirty="0" err="1" smtClean="0"/>
              <a:t>merke</a:t>
            </a:r>
            <a:r>
              <a:rPr lang="en-US" dirty="0" smtClean="0"/>
              <a:t> dir </a:t>
            </a:r>
            <a:r>
              <a:rPr lang="en-US" dirty="0" err="1" smtClean="0"/>
              <a:t>nur</a:t>
            </a:r>
            <a:r>
              <a:rPr lang="en-US" dirty="0" smtClean="0"/>
              <a:t>,</a:t>
            </a:r>
            <a:endParaRPr lang="ru-RU" dirty="0" smtClean="0"/>
          </a:p>
          <a:p>
            <a:pPr algn="ctr">
              <a:buNone/>
            </a:pPr>
            <a:r>
              <a:rPr lang="en-US" dirty="0" err="1" smtClean="0"/>
              <a:t>Verschöner</a:t>
            </a:r>
            <a:r>
              <a:rPr lang="en-US" dirty="0" smtClean="0"/>
              <a:t> </a:t>
            </a:r>
            <a:r>
              <a:rPr lang="en-US" dirty="0" err="1" smtClean="0"/>
              <a:t>niemals</a:t>
            </a:r>
            <a:r>
              <a:rPr lang="en-US" dirty="0" smtClean="0"/>
              <a:t> die </a:t>
            </a:r>
            <a:r>
              <a:rPr lang="en-US" dirty="0" err="1" smtClean="0"/>
              <a:t>Natur</a:t>
            </a:r>
            <a:endParaRPr lang="ru-RU" dirty="0" smtClean="0"/>
          </a:p>
          <a:p>
            <a:pPr algn="ctr"/>
            <a:endParaRPr lang="ru-RU" dirty="0"/>
          </a:p>
        </p:txBody>
      </p:sp>
      <p:sp>
        <p:nvSpPr>
          <p:cNvPr id="3" name="Заголовок 2"/>
          <p:cNvSpPr>
            <a:spLocks noGrp="1"/>
          </p:cNvSpPr>
          <p:nvPr>
            <p:ph type="title"/>
          </p:nvPr>
        </p:nvSpPr>
        <p:spPr/>
        <p:txBody>
          <a:bodyPr>
            <a:normAutofit fontScale="90000"/>
          </a:bodyPr>
          <a:lstStyle/>
          <a:p>
            <a:r>
              <a:rPr lang="ru-RU" dirty="0" smtClean="0"/>
              <a:t/>
            </a:r>
            <a:br>
              <a:rPr lang="ru-RU" dirty="0" smtClean="0"/>
            </a:br>
            <a:r>
              <a:rPr lang="de-DE" sz="3100" b="1" dirty="0" smtClean="0">
                <a:solidFill>
                  <a:srgbClr val="FF0000"/>
                </a:solidFill>
              </a:rPr>
              <a:t>Lest</a:t>
            </a:r>
            <a:r>
              <a:rPr lang="ru-RU" sz="3100" b="1" dirty="0" smtClean="0">
                <a:solidFill>
                  <a:srgbClr val="FF0000"/>
                </a:solidFill>
              </a:rPr>
              <a:t> </a:t>
            </a:r>
            <a:r>
              <a:rPr lang="de-DE" sz="3100" b="1" dirty="0" smtClean="0">
                <a:solidFill>
                  <a:srgbClr val="FF0000"/>
                </a:solidFill>
              </a:rPr>
              <a:t> das</a:t>
            </a:r>
            <a:r>
              <a:rPr lang="ru-RU" sz="3100" b="1" dirty="0" smtClean="0">
                <a:solidFill>
                  <a:srgbClr val="FF0000"/>
                </a:solidFill>
              </a:rPr>
              <a:t> </a:t>
            </a:r>
            <a:r>
              <a:rPr lang="de-DE" sz="3100" b="1" dirty="0" smtClean="0">
                <a:solidFill>
                  <a:srgbClr val="FF0000"/>
                </a:solidFill>
              </a:rPr>
              <a:t> Gedicht</a:t>
            </a:r>
            <a:r>
              <a:rPr lang="ru-RU" sz="3100" b="1" dirty="0" smtClean="0">
                <a:solidFill>
                  <a:srgbClr val="FF0000"/>
                </a:solidFill>
              </a:rPr>
              <a:t> </a:t>
            </a:r>
            <a:r>
              <a:rPr lang="de-DE" sz="3100" b="1" dirty="0" smtClean="0">
                <a:solidFill>
                  <a:srgbClr val="FF0000"/>
                </a:solidFill>
              </a:rPr>
              <a:t> </a:t>
            </a:r>
            <a:r>
              <a:rPr lang="de-DE" sz="3100" b="1" dirty="0" smtClean="0">
                <a:solidFill>
                  <a:srgbClr val="FF0000"/>
                </a:solidFill>
              </a:rPr>
              <a:t>und </a:t>
            </a:r>
            <a:r>
              <a:rPr lang="ru-RU" sz="3100" b="1" dirty="0" smtClean="0">
                <a:solidFill>
                  <a:srgbClr val="FF0000"/>
                </a:solidFill>
              </a:rPr>
              <a:t> </a:t>
            </a:r>
            <a:r>
              <a:rPr lang="de-DE" sz="3100" b="1" dirty="0" smtClean="0">
                <a:solidFill>
                  <a:srgbClr val="FF0000"/>
                </a:solidFill>
              </a:rPr>
              <a:t>sagt</a:t>
            </a:r>
            <a:r>
              <a:rPr lang="de-DE" sz="3100" b="1" dirty="0" smtClean="0">
                <a:solidFill>
                  <a:srgbClr val="FF0000"/>
                </a:solidFill>
              </a:rPr>
              <a:t>, </a:t>
            </a:r>
            <a:r>
              <a:rPr lang="ru-RU" sz="3100" b="1" dirty="0" smtClean="0">
                <a:solidFill>
                  <a:srgbClr val="FF0000"/>
                </a:solidFill>
              </a:rPr>
              <a:t> </a:t>
            </a:r>
            <a:r>
              <a:rPr lang="de-DE" sz="3100" b="1" dirty="0" smtClean="0">
                <a:solidFill>
                  <a:srgbClr val="FF0000"/>
                </a:solidFill>
              </a:rPr>
              <a:t>was </a:t>
            </a:r>
            <a:r>
              <a:rPr lang="ru-RU" sz="3100" b="1" dirty="0" smtClean="0">
                <a:solidFill>
                  <a:srgbClr val="FF0000"/>
                </a:solidFill>
              </a:rPr>
              <a:t> </a:t>
            </a:r>
            <a:r>
              <a:rPr lang="de-DE" sz="3100" b="1" dirty="0" smtClean="0">
                <a:solidFill>
                  <a:srgbClr val="FF0000"/>
                </a:solidFill>
              </a:rPr>
              <a:t>sollen </a:t>
            </a:r>
            <a:r>
              <a:rPr lang="ru-RU" sz="3100" b="1" dirty="0" smtClean="0">
                <a:solidFill>
                  <a:srgbClr val="FF0000"/>
                </a:solidFill>
              </a:rPr>
              <a:t> </a:t>
            </a:r>
            <a:r>
              <a:rPr lang="de-DE" sz="3100" b="1" dirty="0" smtClean="0">
                <a:solidFill>
                  <a:srgbClr val="FF0000"/>
                </a:solidFill>
              </a:rPr>
              <a:t>wir </a:t>
            </a:r>
            <a:r>
              <a:rPr lang="de-DE" sz="3100" b="1" dirty="0" smtClean="0">
                <a:solidFill>
                  <a:srgbClr val="FF0000"/>
                </a:solidFill>
              </a:rPr>
              <a:t>machen</a:t>
            </a:r>
            <a:r>
              <a:rPr lang="de-DE" sz="3100" b="1" dirty="0" smtClean="0">
                <a:solidFill>
                  <a:srgbClr val="FF0000"/>
                </a:solidFill>
              </a:rPr>
              <a:t>,</a:t>
            </a:r>
            <a:r>
              <a:rPr lang="ru-RU" sz="3100" b="1" dirty="0" smtClean="0">
                <a:solidFill>
                  <a:srgbClr val="FF0000"/>
                </a:solidFill>
              </a:rPr>
              <a:t> </a:t>
            </a:r>
            <a:r>
              <a:rPr lang="de-DE" sz="3100" b="1" dirty="0" smtClean="0">
                <a:solidFill>
                  <a:srgbClr val="FF0000"/>
                </a:solidFill>
              </a:rPr>
              <a:t> um</a:t>
            </a:r>
            <a:r>
              <a:rPr lang="ru-RU" sz="3100" b="1" dirty="0" smtClean="0">
                <a:solidFill>
                  <a:srgbClr val="FF0000"/>
                </a:solidFill>
              </a:rPr>
              <a:t> </a:t>
            </a:r>
            <a:r>
              <a:rPr lang="de-DE" sz="3100" b="1" dirty="0" smtClean="0">
                <a:solidFill>
                  <a:srgbClr val="FF0000"/>
                </a:solidFill>
              </a:rPr>
              <a:t> </a:t>
            </a:r>
            <a:r>
              <a:rPr lang="de-DE" sz="3100" b="1" dirty="0" smtClean="0">
                <a:solidFill>
                  <a:srgbClr val="FF0000"/>
                </a:solidFill>
              </a:rPr>
              <a:t>die </a:t>
            </a:r>
            <a:r>
              <a:rPr lang="ru-RU" sz="3100" b="1" dirty="0" smtClean="0">
                <a:solidFill>
                  <a:srgbClr val="FF0000"/>
                </a:solidFill>
              </a:rPr>
              <a:t> </a:t>
            </a:r>
            <a:r>
              <a:rPr lang="de-DE" sz="3100" b="1" dirty="0" smtClean="0">
                <a:solidFill>
                  <a:srgbClr val="FF0000"/>
                </a:solidFill>
              </a:rPr>
              <a:t>Natur</a:t>
            </a:r>
            <a:r>
              <a:rPr lang="ru-RU" sz="3100" b="1" dirty="0" smtClean="0">
                <a:solidFill>
                  <a:srgbClr val="FF0000"/>
                </a:solidFill>
              </a:rPr>
              <a:t> </a:t>
            </a:r>
            <a:r>
              <a:rPr lang="de-DE" sz="3100" b="1" dirty="0" smtClean="0">
                <a:solidFill>
                  <a:srgbClr val="FF0000"/>
                </a:solidFill>
              </a:rPr>
              <a:t> </a:t>
            </a:r>
            <a:r>
              <a:rPr lang="de-DE" sz="3100" b="1" dirty="0" smtClean="0">
                <a:solidFill>
                  <a:srgbClr val="FF0000"/>
                </a:solidFill>
              </a:rPr>
              <a:t>sauberzumachen? </a:t>
            </a:r>
            <a:endParaRPr lang="ru-RU" sz="3100" dirty="0">
              <a:solidFill>
                <a:srgbClr val="FF0000"/>
              </a:solidFill>
            </a:endParaRPr>
          </a:p>
        </p:txBody>
      </p:sp>
      <p:pic>
        <p:nvPicPr>
          <p:cNvPr id="4" name="Picture 11" descr="15"/>
          <p:cNvPicPr>
            <a:picLocks noChangeAspect="1" noChangeArrowheads="1"/>
          </p:cNvPicPr>
          <p:nvPr/>
        </p:nvPicPr>
        <p:blipFill>
          <a:blip r:embed="rId2"/>
          <a:srcRect/>
          <a:stretch>
            <a:fillRect/>
          </a:stretch>
        </p:blipFill>
        <p:spPr bwMode="auto">
          <a:xfrm>
            <a:off x="5573698" y="3500438"/>
            <a:ext cx="3238522" cy="28575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par>
                          <p:cTn id="11" fill="hold">
                            <p:stCondLst>
                              <p:cond delay="3750"/>
                            </p:stCondLst>
                            <p:childTnLst>
                              <p:par>
                                <p:cTn id="12" presetID="22" presetClass="entr" presetSubtype="8" fill="hold" grpId="0" nodeType="after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left)">
                                      <p:cBhvr>
                                        <p:cTn id="14" dur="500"/>
                                        <p:tgtEl>
                                          <p:spTgt spid="2">
                                            <p:txEl>
                                              <p:pRg st="0" end="0"/>
                                            </p:txEl>
                                          </p:spTgt>
                                        </p:tgtEl>
                                      </p:cBhvr>
                                    </p:animEffect>
                                  </p:childTnLst>
                                </p:cTn>
                              </p:par>
                            </p:childTnLst>
                          </p:cTn>
                        </p:par>
                        <p:par>
                          <p:cTn id="15" fill="hold">
                            <p:stCondLst>
                              <p:cond delay="4250"/>
                            </p:stCondLst>
                            <p:childTnLst>
                              <p:par>
                                <p:cTn id="16" presetID="22" presetClass="entr" presetSubtype="8" fill="hold" grpId="0"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ipe(left)">
                                      <p:cBhvr>
                                        <p:cTn id="18" dur="500"/>
                                        <p:tgtEl>
                                          <p:spTgt spid="2">
                                            <p:txEl>
                                              <p:pRg st="1" end="1"/>
                                            </p:txEl>
                                          </p:spTgt>
                                        </p:tgtEl>
                                      </p:cBhvr>
                                    </p:animEffect>
                                  </p:childTnLst>
                                </p:cTn>
                              </p:par>
                            </p:childTnLst>
                          </p:cTn>
                        </p:par>
                        <p:par>
                          <p:cTn id="19" fill="hold">
                            <p:stCondLst>
                              <p:cond delay="4750"/>
                            </p:stCondLst>
                            <p:childTnLst>
                              <p:par>
                                <p:cTn id="20" presetID="22" presetClass="entr" presetSubtype="8" fill="hold" grpId="0" nodeType="after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left)">
                                      <p:cBhvr>
                                        <p:cTn id="22" dur="500"/>
                                        <p:tgtEl>
                                          <p:spTgt spid="2">
                                            <p:txEl>
                                              <p:pRg st="2" end="2"/>
                                            </p:txEl>
                                          </p:spTgt>
                                        </p:tgtEl>
                                      </p:cBhvr>
                                    </p:animEffect>
                                  </p:childTnLst>
                                </p:cTn>
                              </p:par>
                            </p:childTnLst>
                          </p:cTn>
                        </p:par>
                        <p:par>
                          <p:cTn id="23" fill="hold">
                            <p:stCondLst>
                              <p:cond delay="5250"/>
                            </p:stCondLst>
                            <p:childTnLst>
                              <p:par>
                                <p:cTn id="24" presetID="22" presetClass="entr" presetSubtype="8" fill="hold" grpId="0" nodeType="after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wipe(left)">
                                      <p:cBhvr>
                                        <p:cTn id="26" dur="500"/>
                                        <p:tgtEl>
                                          <p:spTgt spid="2">
                                            <p:txEl>
                                              <p:pRg st="3" end="3"/>
                                            </p:txEl>
                                          </p:spTgt>
                                        </p:tgtEl>
                                      </p:cBhvr>
                                    </p:animEffect>
                                  </p:childTnLst>
                                </p:cTn>
                              </p:par>
                            </p:childTnLst>
                          </p:cTn>
                        </p:par>
                        <p:par>
                          <p:cTn id="27" fill="hold">
                            <p:stCondLst>
                              <p:cond delay="5750"/>
                            </p:stCondLst>
                            <p:childTnLst>
                              <p:par>
                                <p:cTn id="28" presetID="22" presetClass="entr" presetSubtype="8" fill="hold" grpId="0" nodeType="after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Effect transition="in" filter="wipe(left)">
                                      <p:cBhvr>
                                        <p:cTn id="30" dur="500"/>
                                        <p:tgtEl>
                                          <p:spTgt spid="2">
                                            <p:txEl>
                                              <p:pRg st="4" end="4"/>
                                            </p:txEl>
                                          </p:spTgt>
                                        </p:tgtEl>
                                      </p:cBhvr>
                                    </p:animEffect>
                                  </p:childTnLst>
                                </p:cTn>
                              </p:par>
                            </p:childTnLst>
                          </p:cTn>
                        </p:par>
                        <p:par>
                          <p:cTn id="31" fill="hold">
                            <p:stCondLst>
                              <p:cond delay="6250"/>
                            </p:stCondLst>
                            <p:childTnLst>
                              <p:par>
                                <p:cTn id="32" presetID="22" presetClass="entr" presetSubtype="8" fill="hold" grpId="0" nodeType="after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wipe(left)">
                                      <p:cBhvr>
                                        <p:cTn id="34" dur="500"/>
                                        <p:tgtEl>
                                          <p:spTgt spid="2">
                                            <p:txEl>
                                              <p:pRg st="5" end="5"/>
                                            </p:txEl>
                                          </p:spTgt>
                                        </p:tgtEl>
                                      </p:cBhvr>
                                    </p:animEffect>
                                  </p:childTnLst>
                                </p:cTn>
                              </p:par>
                              <p:par>
                                <p:cTn id="35" presetID="2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buNone/>
            </a:pPr>
            <a:r>
              <a:rPr lang="en-US" sz="3200" dirty="0" smtClean="0"/>
              <a:t>Die </a:t>
            </a:r>
            <a:r>
              <a:rPr lang="en-US" sz="3200" dirty="0" err="1" smtClean="0"/>
              <a:t>Natur</a:t>
            </a:r>
            <a:r>
              <a:rPr lang="en-US" sz="3200" dirty="0" smtClean="0"/>
              <a:t> auf </a:t>
            </a:r>
            <a:r>
              <a:rPr lang="en-US" sz="3200" dirty="0" err="1" smtClean="0"/>
              <a:t>unserem</a:t>
            </a:r>
            <a:r>
              <a:rPr lang="en-US" sz="3200" dirty="0" smtClean="0"/>
              <a:t> </a:t>
            </a:r>
            <a:r>
              <a:rPr lang="en-US" sz="3200" dirty="0" err="1" smtClean="0"/>
              <a:t>Planeten</a:t>
            </a:r>
            <a:r>
              <a:rPr lang="en-US" sz="3200" dirty="0" smtClean="0"/>
              <a:t> </a:t>
            </a:r>
            <a:r>
              <a:rPr lang="en-US" sz="3200" dirty="0" err="1" smtClean="0"/>
              <a:t>Erde</a:t>
            </a:r>
            <a:r>
              <a:rPr lang="en-US" sz="3200" dirty="0" smtClean="0"/>
              <a:t> </a:t>
            </a:r>
            <a:r>
              <a:rPr lang="en-US" sz="3200" dirty="0" err="1" smtClean="0"/>
              <a:t>ist</a:t>
            </a:r>
            <a:r>
              <a:rPr lang="en-US" sz="3200" dirty="0" smtClean="0"/>
              <a:t> </a:t>
            </a:r>
            <a:r>
              <a:rPr lang="en-US" sz="3200" dirty="0" err="1" smtClean="0"/>
              <a:t>leider</a:t>
            </a:r>
            <a:r>
              <a:rPr lang="en-US" sz="3200" dirty="0" smtClean="0"/>
              <a:t> __</a:t>
            </a:r>
            <a:r>
              <a:rPr lang="en-US" sz="3600" dirty="0" smtClean="0"/>
              <a:t>_____</a:t>
            </a:r>
            <a:r>
              <a:rPr lang="en-US" sz="3200" dirty="0" smtClean="0"/>
              <a:t>__. Die </a:t>
            </a:r>
            <a:r>
              <a:rPr lang="en-US" sz="3200" dirty="0" err="1" smtClean="0"/>
              <a:t>Luft</a:t>
            </a:r>
            <a:r>
              <a:rPr lang="en-US" sz="3200" dirty="0" smtClean="0"/>
              <a:t> </a:t>
            </a:r>
            <a:r>
              <a:rPr lang="en-US" sz="3200" dirty="0" err="1" smtClean="0"/>
              <a:t>ist</a:t>
            </a:r>
            <a:r>
              <a:rPr lang="en-US" sz="3200" dirty="0" smtClean="0"/>
              <a:t> _________. Auf den </a:t>
            </a:r>
            <a:r>
              <a:rPr lang="en-US" sz="3200" dirty="0" err="1" smtClean="0"/>
              <a:t>Straβen</a:t>
            </a:r>
            <a:r>
              <a:rPr lang="en-US" sz="3200" dirty="0" smtClean="0"/>
              <a:t> </a:t>
            </a:r>
            <a:r>
              <a:rPr lang="en-US" sz="3200" dirty="0" err="1" smtClean="0"/>
              <a:t>können</a:t>
            </a:r>
            <a:r>
              <a:rPr lang="en-US" sz="3200" dirty="0" smtClean="0"/>
              <a:t> </a:t>
            </a:r>
            <a:r>
              <a:rPr lang="en-US" sz="3200" dirty="0" err="1" smtClean="0"/>
              <a:t>wir</a:t>
            </a:r>
            <a:r>
              <a:rPr lang="en-US" sz="3200" dirty="0" smtClean="0"/>
              <a:t> </a:t>
            </a:r>
            <a:r>
              <a:rPr lang="en-US" sz="3200" dirty="0" err="1" smtClean="0"/>
              <a:t>viel</a:t>
            </a:r>
            <a:r>
              <a:rPr lang="en-US" sz="3200" dirty="0" smtClean="0"/>
              <a:t> _________ </a:t>
            </a:r>
            <a:r>
              <a:rPr lang="en-US" sz="3200" dirty="0" err="1" smtClean="0"/>
              <a:t>sehen</a:t>
            </a:r>
            <a:r>
              <a:rPr lang="en-US" sz="3200" dirty="0" smtClean="0"/>
              <a:t>. </a:t>
            </a:r>
            <a:r>
              <a:rPr lang="en-US" sz="3200" dirty="0" err="1" smtClean="0"/>
              <a:t>Wir</a:t>
            </a:r>
            <a:r>
              <a:rPr lang="en-US" sz="3200" dirty="0" smtClean="0"/>
              <a:t> </a:t>
            </a:r>
            <a:r>
              <a:rPr lang="en-US" sz="3200" dirty="0" err="1" smtClean="0"/>
              <a:t>müssen</a:t>
            </a:r>
            <a:r>
              <a:rPr lang="en-US" sz="3200" dirty="0" smtClean="0"/>
              <a:t> die </a:t>
            </a:r>
            <a:r>
              <a:rPr lang="en-US" sz="3200" dirty="0" err="1" smtClean="0"/>
              <a:t>Stadt</a:t>
            </a:r>
            <a:r>
              <a:rPr lang="en-US" sz="3200" dirty="0" smtClean="0"/>
              <a:t> __________. </a:t>
            </a:r>
            <a:r>
              <a:rPr lang="en-US" sz="3200" dirty="0" err="1" smtClean="0"/>
              <a:t>Viele</a:t>
            </a:r>
            <a:r>
              <a:rPr lang="en-US" sz="3200" dirty="0" smtClean="0"/>
              <a:t> Kinder ________ den </a:t>
            </a:r>
            <a:r>
              <a:rPr lang="en-US" sz="3200" dirty="0" err="1" smtClean="0"/>
              <a:t>Wettkampf</a:t>
            </a:r>
            <a:r>
              <a:rPr lang="en-US" sz="3200" dirty="0" smtClean="0"/>
              <a:t>, um den Park </a:t>
            </a:r>
            <a:r>
              <a:rPr lang="en-US" sz="3200" dirty="0" err="1" smtClean="0"/>
              <a:t>sauberzuhalten</a:t>
            </a:r>
            <a:r>
              <a:rPr lang="en-US" sz="3200" dirty="0" smtClean="0"/>
              <a:t>.</a:t>
            </a:r>
            <a:endParaRPr lang="ru-RU" sz="3200" dirty="0"/>
          </a:p>
        </p:txBody>
      </p:sp>
      <p:sp>
        <p:nvSpPr>
          <p:cNvPr id="3" name="Заголовок 2"/>
          <p:cNvSpPr>
            <a:spLocks noGrp="1"/>
          </p:cNvSpPr>
          <p:nvPr>
            <p:ph type="title"/>
          </p:nvPr>
        </p:nvSpPr>
        <p:spPr/>
        <p:txBody>
          <a:bodyPr>
            <a:normAutofit fontScale="90000"/>
          </a:bodyPr>
          <a:lstStyle/>
          <a:p>
            <a:r>
              <a:rPr b="1" smtClean="0">
                <a:solidFill>
                  <a:srgbClr val="FF0000"/>
                </a:solidFill>
              </a:rPr>
              <a:t>Setzte </a:t>
            </a:r>
            <a:r>
              <a:rPr lang="ru-RU" b="1" dirty="0" smtClean="0">
                <a:solidFill>
                  <a:srgbClr val="FF0000"/>
                </a:solidFill>
              </a:rPr>
              <a:t> </a:t>
            </a:r>
            <a:r>
              <a:rPr b="1" smtClean="0">
                <a:solidFill>
                  <a:srgbClr val="FF0000"/>
                </a:solidFill>
              </a:rPr>
              <a:t>die</a:t>
            </a:r>
            <a:r>
              <a:rPr lang="ru-RU" b="1" dirty="0" smtClean="0">
                <a:solidFill>
                  <a:srgbClr val="FF0000"/>
                </a:solidFill>
              </a:rPr>
              <a:t> </a:t>
            </a:r>
            <a:r>
              <a:rPr b="1" smtClean="0">
                <a:solidFill>
                  <a:srgbClr val="FF0000"/>
                </a:solidFill>
              </a:rPr>
              <a:t> </a:t>
            </a:r>
            <a:r>
              <a:rPr b="1" smtClean="0">
                <a:solidFill>
                  <a:srgbClr val="FF0000"/>
                </a:solidFill>
              </a:rPr>
              <a:t>passenden </a:t>
            </a:r>
            <a:r>
              <a:rPr lang="ru-RU" b="1" dirty="0" smtClean="0">
                <a:solidFill>
                  <a:srgbClr val="FF0000"/>
                </a:solidFill>
              </a:rPr>
              <a:t> </a:t>
            </a:r>
            <a:r>
              <a:rPr b="1" smtClean="0">
                <a:solidFill>
                  <a:srgbClr val="FF0000"/>
                </a:solidFill>
              </a:rPr>
              <a:t>Wörter </a:t>
            </a:r>
            <a:r>
              <a:rPr b="1" smtClean="0">
                <a:solidFill>
                  <a:srgbClr val="FF0000"/>
                </a:solidFill>
              </a:rPr>
              <a:t>ein.</a:t>
            </a:r>
            <a:endParaRPr lang="ru-RU" dirty="0">
              <a:solidFill>
                <a:srgbClr val="FF0000"/>
              </a:solidFill>
            </a:endParaRPr>
          </a:p>
        </p:txBody>
      </p:sp>
      <p:sp>
        <p:nvSpPr>
          <p:cNvPr id="4" name="Блок-схема: процесс 3"/>
          <p:cNvSpPr/>
          <p:nvPr/>
        </p:nvSpPr>
        <p:spPr>
          <a:xfrm>
            <a:off x="1928794" y="2071678"/>
            <a:ext cx="185738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 </a:t>
            </a:r>
            <a:r>
              <a:rPr lang="en-US" dirty="0" err="1"/>
              <a:t>Gefahr</a:t>
            </a:r>
            <a:endParaRPr lang="ru-RU" dirty="0"/>
          </a:p>
        </p:txBody>
      </p:sp>
      <p:sp>
        <p:nvSpPr>
          <p:cNvPr id="5" name="Блок-схема: процесс 4"/>
          <p:cNvSpPr/>
          <p:nvPr/>
        </p:nvSpPr>
        <p:spPr>
          <a:xfrm>
            <a:off x="6072198" y="2143116"/>
            <a:ext cx="185738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verschmutzt</a:t>
            </a:r>
            <a:endParaRPr lang="ru-RU" dirty="0"/>
          </a:p>
        </p:txBody>
      </p:sp>
      <p:sp>
        <p:nvSpPr>
          <p:cNvPr id="7" name="Блок-схема: процесс 6"/>
          <p:cNvSpPr/>
          <p:nvPr/>
        </p:nvSpPr>
        <p:spPr>
          <a:xfrm>
            <a:off x="6500826" y="2571744"/>
            <a:ext cx="185738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der</a:t>
            </a:r>
            <a:r>
              <a:rPr lang="en-US" dirty="0" smtClean="0"/>
              <a:t> </a:t>
            </a:r>
            <a:r>
              <a:rPr lang="en-US" dirty="0" err="1"/>
              <a:t>Müll</a:t>
            </a:r>
            <a:endParaRPr lang="ru-RU" dirty="0"/>
          </a:p>
        </p:txBody>
      </p:sp>
      <p:sp>
        <p:nvSpPr>
          <p:cNvPr id="8" name="Блок-схема: процесс 7"/>
          <p:cNvSpPr/>
          <p:nvPr/>
        </p:nvSpPr>
        <p:spPr>
          <a:xfrm>
            <a:off x="6000760" y="3071810"/>
            <a:ext cx="185738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sauberhalten</a:t>
            </a:r>
            <a:endParaRPr lang="ru-RU" dirty="0"/>
          </a:p>
        </p:txBody>
      </p:sp>
      <p:sp>
        <p:nvSpPr>
          <p:cNvPr id="9" name="Блок-схема: процесс 8"/>
          <p:cNvSpPr/>
          <p:nvPr/>
        </p:nvSpPr>
        <p:spPr>
          <a:xfrm>
            <a:off x="2928926" y="3571876"/>
            <a:ext cx="185738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veranstakten</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par>
                          <p:cTn id="11" fill="hold">
                            <p:stCondLst>
                              <p:cond delay="1850"/>
                            </p:stCondLst>
                            <p:childTnLst>
                              <p:par>
                                <p:cTn id="12" presetID="22" presetClass="entr" presetSubtype="8" fill="hold" grpId="0" nodeType="afterEffect">
                                  <p:stCondLst>
                                    <p:cond delay="100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left)">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P spid="5"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nl-NL" sz="2800" dirty="0" smtClean="0">
                <a:solidFill>
                  <a:srgbClr val="FF0000"/>
                </a:solidFill>
              </a:rPr>
              <a:t>Wir</a:t>
            </a:r>
            <a:r>
              <a:rPr lang="ru-RU" sz="2800" dirty="0" smtClean="0">
                <a:solidFill>
                  <a:srgbClr val="FF0000"/>
                </a:solidFill>
              </a:rPr>
              <a:t> </a:t>
            </a:r>
            <a:r>
              <a:rPr lang="nl-NL" sz="2800" dirty="0" smtClean="0">
                <a:solidFill>
                  <a:srgbClr val="FF0000"/>
                </a:solidFill>
              </a:rPr>
              <a:t> </a:t>
            </a:r>
            <a:r>
              <a:rPr lang="nl-NL" sz="2800" dirty="0" smtClean="0">
                <a:solidFill>
                  <a:srgbClr val="FF0000"/>
                </a:solidFill>
              </a:rPr>
              <a:t>wissen, dass </a:t>
            </a:r>
            <a:r>
              <a:rPr lang="ru-RU" sz="2800" dirty="0" smtClean="0">
                <a:solidFill>
                  <a:srgbClr val="FF0000"/>
                </a:solidFill>
              </a:rPr>
              <a:t> </a:t>
            </a:r>
            <a:r>
              <a:rPr lang="nl-NL" sz="2800" dirty="0" smtClean="0">
                <a:solidFill>
                  <a:srgbClr val="FF0000"/>
                </a:solidFill>
              </a:rPr>
              <a:t>unsere </a:t>
            </a:r>
            <a:r>
              <a:rPr lang="ru-RU" sz="2800" dirty="0" smtClean="0">
                <a:solidFill>
                  <a:srgbClr val="FF0000"/>
                </a:solidFill>
              </a:rPr>
              <a:t> </a:t>
            </a:r>
            <a:r>
              <a:rPr lang="nl-NL" sz="2800" dirty="0" smtClean="0">
                <a:solidFill>
                  <a:srgbClr val="FF0000"/>
                </a:solidFill>
              </a:rPr>
              <a:t>Erde</a:t>
            </a:r>
            <a:r>
              <a:rPr lang="ru-RU" sz="2800" dirty="0" smtClean="0">
                <a:solidFill>
                  <a:srgbClr val="FF0000"/>
                </a:solidFill>
              </a:rPr>
              <a:t> </a:t>
            </a:r>
            <a:r>
              <a:rPr lang="nl-NL" sz="2800" dirty="0" smtClean="0">
                <a:solidFill>
                  <a:srgbClr val="FF0000"/>
                </a:solidFill>
              </a:rPr>
              <a:t> </a:t>
            </a:r>
            <a:r>
              <a:rPr lang="nl-NL" sz="2800" dirty="0" smtClean="0">
                <a:solidFill>
                  <a:srgbClr val="FF0000"/>
                </a:solidFill>
              </a:rPr>
              <a:t>in </a:t>
            </a:r>
            <a:r>
              <a:rPr lang="nl-NL" sz="2800" dirty="0" smtClean="0">
                <a:solidFill>
                  <a:srgbClr val="FF0000"/>
                </a:solidFill>
              </a:rPr>
              <a:t>Gefahr</a:t>
            </a:r>
            <a:r>
              <a:rPr lang="ru-RU" sz="2800" dirty="0" smtClean="0">
                <a:solidFill>
                  <a:srgbClr val="FF0000"/>
                </a:solidFill>
              </a:rPr>
              <a:t> </a:t>
            </a:r>
            <a:r>
              <a:rPr lang="nl-NL" sz="2800" dirty="0" smtClean="0">
                <a:solidFill>
                  <a:srgbClr val="FF0000"/>
                </a:solidFill>
              </a:rPr>
              <a:t> </a:t>
            </a:r>
            <a:r>
              <a:rPr lang="nl-NL" sz="2800" dirty="0" smtClean="0">
                <a:solidFill>
                  <a:srgbClr val="FF0000"/>
                </a:solidFill>
              </a:rPr>
              <a:t>ist. Nennt, bitte, moderne </a:t>
            </a:r>
            <a:r>
              <a:rPr lang="ru-RU" sz="2800" dirty="0" smtClean="0">
                <a:solidFill>
                  <a:srgbClr val="FF0000"/>
                </a:solidFill>
              </a:rPr>
              <a:t> </a:t>
            </a:r>
            <a:r>
              <a:rPr lang="nl-NL" sz="2800" dirty="0" smtClean="0">
                <a:solidFill>
                  <a:srgbClr val="FF0000"/>
                </a:solidFill>
              </a:rPr>
              <a:t>Probleme</a:t>
            </a:r>
            <a:r>
              <a:rPr lang="ru-RU" sz="2800" dirty="0" smtClean="0">
                <a:solidFill>
                  <a:srgbClr val="FF0000"/>
                </a:solidFill>
              </a:rPr>
              <a:t> </a:t>
            </a:r>
            <a:r>
              <a:rPr lang="nl-NL" sz="2800" dirty="0" smtClean="0">
                <a:solidFill>
                  <a:srgbClr val="FF0000"/>
                </a:solidFill>
              </a:rPr>
              <a:t> des</a:t>
            </a:r>
            <a:r>
              <a:rPr lang="ru-RU" sz="2800" dirty="0" smtClean="0">
                <a:solidFill>
                  <a:srgbClr val="FF0000"/>
                </a:solidFill>
              </a:rPr>
              <a:t> </a:t>
            </a:r>
            <a:r>
              <a:rPr lang="nl-NL" sz="2800" dirty="0" smtClean="0">
                <a:solidFill>
                  <a:srgbClr val="FF0000"/>
                </a:solidFill>
              </a:rPr>
              <a:t> </a:t>
            </a:r>
            <a:r>
              <a:rPr lang="nl-NL" sz="2800" dirty="0" smtClean="0">
                <a:solidFill>
                  <a:srgbClr val="FF0000"/>
                </a:solidFill>
              </a:rPr>
              <a:t>Umweltschutzes.</a:t>
            </a:r>
            <a:endParaRPr lang="ru-RU" sz="2800" dirty="0">
              <a:solidFill>
                <a:srgbClr val="FF0000"/>
              </a:solidFill>
            </a:endParaRPr>
          </a:p>
        </p:txBody>
      </p:sp>
      <p:sp>
        <p:nvSpPr>
          <p:cNvPr id="1026" name="Oval 2"/>
          <p:cNvSpPr>
            <a:spLocks noChangeArrowheads="1"/>
          </p:cNvSpPr>
          <p:nvPr/>
        </p:nvSpPr>
        <p:spPr bwMode="auto">
          <a:xfrm>
            <a:off x="642910" y="1571612"/>
            <a:ext cx="2643206" cy="100013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Wasser-verschmutzung</a:t>
            </a:r>
            <a:endParaRPr kumimoji="0" lang="ru-RU" sz="2000" b="0" i="0" u="none" strike="noStrike" cap="none" normalizeH="0" baseline="0" dirty="0" smtClean="0">
              <a:ln>
                <a:noFill/>
              </a:ln>
              <a:solidFill>
                <a:schemeClr val="tx1"/>
              </a:solidFill>
              <a:effectLst/>
              <a:latin typeface="Arial" pitchFamily="34" charset="0"/>
            </a:endParaRPr>
          </a:p>
        </p:txBody>
      </p:sp>
      <p:sp>
        <p:nvSpPr>
          <p:cNvPr id="1027" name="Oval 3"/>
          <p:cNvSpPr>
            <a:spLocks noChangeArrowheads="1"/>
          </p:cNvSpPr>
          <p:nvPr/>
        </p:nvSpPr>
        <p:spPr bwMode="auto">
          <a:xfrm>
            <a:off x="5286380" y="1428736"/>
            <a:ext cx="2714655" cy="100013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Luft-verschmutzung</a:t>
            </a:r>
            <a:endParaRPr kumimoji="0" lang="ru-RU" sz="2000" b="0" i="0" u="none" strike="noStrike" cap="none" normalizeH="0" baseline="0" dirty="0" smtClean="0">
              <a:ln>
                <a:noFill/>
              </a:ln>
              <a:solidFill>
                <a:schemeClr val="tx1"/>
              </a:solidFill>
              <a:effectLst/>
              <a:latin typeface="Arial" pitchFamily="34" charset="0"/>
            </a:endParaRPr>
          </a:p>
        </p:txBody>
      </p:sp>
      <p:sp>
        <p:nvSpPr>
          <p:cNvPr id="1028" name="Oval 4"/>
          <p:cNvSpPr>
            <a:spLocks noChangeArrowheads="1"/>
          </p:cNvSpPr>
          <p:nvPr/>
        </p:nvSpPr>
        <p:spPr bwMode="auto">
          <a:xfrm>
            <a:off x="2428860" y="2428868"/>
            <a:ext cx="3714776" cy="1143008"/>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Moderne</a:t>
            </a: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Probleme</a:t>
            </a:r>
            <a:endParaRPr kumimoji="0" lang="en-US" sz="20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des </a:t>
            </a:r>
            <a:r>
              <a:rPr kumimoji="0" lang="en-US" sz="2000" b="0" i="0" u="none" strike="noStrike" cap="none" normalizeH="0" baseline="0" dirty="0" err="1" smtClean="0">
                <a:ln>
                  <a:noFill/>
                </a:ln>
                <a:solidFill>
                  <a:schemeClr val="tx1"/>
                </a:solidFill>
                <a:effectLst/>
                <a:latin typeface="Calibri" pitchFamily="34" charset="0"/>
              </a:rPr>
              <a:t>Umweltschutzes</a:t>
            </a:r>
            <a:r>
              <a:rPr kumimoji="0" lang="en-US" sz="2000" b="0" i="0" u="none" strike="noStrike" cap="none" normalizeH="0" baseline="0" dirty="0" smtClean="0">
                <a:ln>
                  <a:noFill/>
                </a:ln>
                <a:solidFill>
                  <a:schemeClr val="tx1"/>
                </a:solidFill>
                <a:effectLst/>
                <a:latin typeface="Calibri" pitchFamily="34" charset="0"/>
              </a:rPr>
              <a:t>.</a:t>
            </a:r>
            <a:endParaRPr kumimoji="0" lang="ru-RU" sz="2000" b="0" i="0" u="none" strike="noStrike" cap="none" normalizeH="0" baseline="0" dirty="0" smtClean="0">
              <a:ln>
                <a:noFill/>
              </a:ln>
              <a:solidFill>
                <a:schemeClr val="tx1"/>
              </a:solidFill>
              <a:effectLst/>
              <a:latin typeface="Arial" pitchFamily="34" charset="0"/>
            </a:endParaRPr>
          </a:p>
        </p:txBody>
      </p:sp>
      <p:sp>
        <p:nvSpPr>
          <p:cNvPr id="1029" name="Oval 5"/>
          <p:cNvSpPr>
            <a:spLocks noChangeArrowheads="1"/>
          </p:cNvSpPr>
          <p:nvPr/>
        </p:nvSpPr>
        <p:spPr bwMode="auto">
          <a:xfrm>
            <a:off x="857224" y="3571876"/>
            <a:ext cx="2143151" cy="987424"/>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Müllgruben</a:t>
            </a:r>
            <a:r>
              <a:rPr kumimoji="0" lang="en-US" sz="2000" b="0" i="0" u="none" strike="noStrike" cap="none" normalizeH="0" baseline="0" dirty="0" smtClean="0">
                <a:ln>
                  <a:noFill/>
                </a:ln>
                <a:solidFill>
                  <a:schemeClr val="tx1"/>
                </a:solidFill>
                <a:effectLst/>
                <a:latin typeface="Calibri" pitchFamily="34" charset="0"/>
              </a:rPr>
              <a:t>,</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Müllhaufen</a:t>
            </a:r>
            <a:endParaRPr kumimoji="0" lang="ru-RU" sz="2000" b="0" i="0" u="none" strike="noStrike" cap="none" normalizeH="0" baseline="0" dirty="0" smtClean="0">
              <a:ln>
                <a:noFill/>
              </a:ln>
              <a:solidFill>
                <a:schemeClr val="tx1"/>
              </a:solidFill>
              <a:effectLst/>
              <a:latin typeface="Arial" pitchFamily="34" charset="0"/>
            </a:endParaRPr>
          </a:p>
        </p:txBody>
      </p:sp>
      <p:sp>
        <p:nvSpPr>
          <p:cNvPr id="1030" name="Oval 6"/>
          <p:cNvSpPr>
            <a:spLocks noChangeArrowheads="1"/>
          </p:cNvSpPr>
          <p:nvPr/>
        </p:nvSpPr>
        <p:spPr bwMode="auto">
          <a:xfrm>
            <a:off x="5500694" y="3429000"/>
            <a:ext cx="2500341" cy="100013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Abholzung</a:t>
            </a: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der</a:t>
            </a: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Wälder</a:t>
            </a:r>
            <a:endParaRPr kumimoji="0" lang="ru-RU" sz="2000" b="0" i="0" u="none" strike="noStrike" cap="none" normalizeH="0" baseline="0" dirty="0" smtClean="0">
              <a:ln>
                <a:noFill/>
              </a:ln>
              <a:solidFill>
                <a:schemeClr val="tx1"/>
              </a:solidFill>
              <a:effectLst/>
              <a:latin typeface="Arial" pitchFamily="34" charset="0"/>
            </a:endParaRPr>
          </a:p>
        </p:txBody>
      </p:sp>
      <p:sp>
        <p:nvSpPr>
          <p:cNvPr id="1031" name="Oval 7"/>
          <p:cNvSpPr>
            <a:spLocks noChangeArrowheads="1"/>
          </p:cNvSpPr>
          <p:nvPr/>
        </p:nvSpPr>
        <p:spPr bwMode="auto">
          <a:xfrm>
            <a:off x="1643042" y="4643446"/>
            <a:ext cx="2034183" cy="75090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Calibri" pitchFamily="34" charset="0"/>
              </a:rPr>
              <a:t>Saurer Regen</a:t>
            </a:r>
            <a:endParaRPr kumimoji="0" lang="ru-RU" sz="2000" b="0" i="0" u="none" strike="noStrike" cap="none" normalizeH="0" baseline="0" smtClean="0">
              <a:ln>
                <a:noFill/>
              </a:ln>
              <a:solidFill>
                <a:schemeClr val="tx1"/>
              </a:solidFill>
              <a:effectLst/>
              <a:latin typeface="Arial" pitchFamily="34" charset="0"/>
            </a:endParaRPr>
          </a:p>
        </p:txBody>
      </p:sp>
      <p:sp>
        <p:nvSpPr>
          <p:cNvPr id="1032" name="Oval 8"/>
          <p:cNvSpPr>
            <a:spLocks noChangeArrowheads="1"/>
          </p:cNvSpPr>
          <p:nvPr/>
        </p:nvSpPr>
        <p:spPr bwMode="auto">
          <a:xfrm>
            <a:off x="5429256" y="4714885"/>
            <a:ext cx="1730201" cy="64294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Calibri" pitchFamily="34" charset="0"/>
              </a:rPr>
              <a:t>Ozonloch</a:t>
            </a:r>
            <a:endParaRPr kumimoji="0" lang="ru-RU" sz="2000" b="0" i="0" u="none" strike="noStrike" cap="none" normalizeH="0" baseline="0" dirty="0" smtClean="0">
              <a:ln>
                <a:noFill/>
              </a:ln>
              <a:solidFill>
                <a:schemeClr val="tx1"/>
              </a:solidFill>
              <a:effectLst/>
              <a:latin typeface="Arial" pitchFamily="34" charset="0"/>
            </a:endParaRPr>
          </a:p>
        </p:txBody>
      </p:sp>
      <p:sp>
        <p:nvSpPr>
          <p:cNvPr id="1033" name="Oval 9"/>
          <p:cNvSpPr>
            <a:spLocks noChangeArrowheads="1"/>
          </p:cNvSpPr>
          <p:nvPr/>
        </p:nvSpPr>
        <p:spPr bwMode="auto">
          <a:xfrm>
            <a:off x="2714612" y="5429264"/>
            <a:ext cx="3233719" cy="1027134"/>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Calibri" pitchFamily="34" charset="0"/>
              </a:rPr>
              <a:t>Aussterbung der Tieren und Pflanzen</a:t>
            </a:r>
            <a:endParaRPr kumimoji="0" lang="ru-RU" sz="20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p:cTn id="15" dur="1000" fill="hold"/>
                                        <p:tgtEl>
                                          <p:spTgt spid="1028"/>
                                        </p:tgtEl>
                                        <p:attrNameLst>
                                          <p:attrName>ppt_w</p:attrName>
                                        </p:attrNameLst>
                                      </p:cBhvr>
                                      <p:tavLst>
                                        <p:tav tm="0">
                                          <p:val>
                                            <p:strVal val="#ppt_w*0.70"/>
                                          </p:val>
                                        </p:tav>
                                        <p:tav tm="100000">
                                          <p:val>
                                            <p:strVal val="#ppt_w"/>
                                          </p:val>
                                        </p:tav>
                                      </p:tavLst>
                                    </p:anim>
                                    <p:anim calcmode="lin" valueType="num">
                                      <p:cBhvr>
                                        <p:cTn id="16" dur="1000" fill="hold"/>
                                        <p:tgtEl>
                                          <p:spTgt spid="1028"/>
                                        </p:tgtEl>
                                        <p:attrNameLst>
                                          <p:attrName>ppt_h</p:attrName>
                                        </p:attrNameLst>
                                      </p:cBhvr>
                                      <p:tavLst>
                                        <p:tav tm="0">
                                          <p:val>
                                            <p:strVal val="#ppt_h"/>
                                          </p:val>
                                        </p:tav>
                                        <p:tav tm="100000">
                                          <p:val>
                                            <p:strVal val="#ppt_h"/>
                                          </p:val>
                                        </p:tav>
                                      </p:tavLst>
                                    </p:anim>
                                    <p:animEffect transition="in" filter="fade">
                                      <p:cBhvr>
                                        <p:cTn id="17" dur="10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1026"/>
                                        </p:tgtEl>
                                        <p:attrNameLst>
                                          <p:attrName>style.visibility</p:attrName>
                                        </p:attrNameLst>
                                      </p:cBhvr>
                                      <p:to>
                                        <p:strVal val="visible"/>
                                      </p:to>
                                    </p:set>
                                    <p:anim calcmode="lin" valueType="num">
                                      <p:cBhvr>
                                        <p:cTn id="22" dur="1000" fill="hold"/>
                                        <p:tgtEl>
                                          <p:spTgt spid="1026"/>
                                        </p:tgtEl>
                                        <p:attrNameLst>
                                          <p:attrName>ppt_w</p:attrName>
                                        </p:attrNameLst>
                                      </p:cBhvr>
                                      <p:tavLst>
                                        <p:tav tm="0">
                                          <p:val>
                                            <p:strVal val="#ppt_w*0.70"/>
                                          </p:val>
                                        </p:tav>
                                        <p:tav tm="100000">
                                          <p:val>
                                            <p:strVal val="#ppt_w"/>
                                          </p:val>
                                        </p:tav>
                                      </p:tavLst>
                                    </p:anim>
                                    <p:anim calcmode="lin" valueType="num">
                                      <p:cBhvr>
                                        <p:cTn id="23" dur="1000" fill="hold"/>
                                        <p:tgtEl>
                                          <p:spTgt spid="1026"/>
                                        </p:tgtEl>
                                        <p:attrNameLst>
                                          <p:attrName>ppt_h</p:attrName>
                                        </p:attrNameLst>
                                      </p:cBhvr>
                                      <p:tavLst>
                                        <p:tav tm="0">
                                          <p:val>
                                            <p:strVal val="#ppt_h"/>
                                          </p:val>
                                        </p:tav>
                                        <p:tav tm="100000">
                                          <p:val>
                                            <p:strVal val="#ppt_h"/>
                                          </p:val>
                                        </p:tav>
                                      </p:tavLst>
                                    </p:anim>
                                    <p:animEffect transition="in" filter="fade">
                                      <p:cBhvr>
                                        <p:cTn id="24" dur="10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027"/>
                                        </p:tgtEl>
                                        <p:attrNameLst>
                                          <p:attrName>style.visibility</p:attrName>
                                        </p:attrNameLst>
                                      </p:cBhvr>
                                      <p:to>
                                        <p:strVal val="visible"/>
                                      </p:to>
                                    </p:set>
                                    <p:anim calcmode="lin" valueType="num">
                                      <p:cBhvr>
                                        <p:cTn id="29" dur="1000" fill="hold"/>
                                        <p:tgtEl>
                                          <p:spTgt spid="1027"/>
                                        </p:tgtEl>
                                        <p:attrNameLst>
                                          <p:attrName>ppt_w</p:attrName>
                                        </p:attrNameLst>
                                      </p:cBhvr>
                                      <p:tavLst>
                                        <p:tav tm="0">
                                          <p:val>
                                            <p:strVal val="#ppt_w*0.70"/>
                                          </p:val>
                                        </p:tav>
                                        <p:tav tm="100000">
                                          <p:val>
                                            <p:strVal val="#ppt_w"/>
                                          </p:val>
                                        </p:tav>
                                      </p:tavLst>
                                    </p:anim>
                                    <p:anim calcmode="lin" valueType="num">
                                      <p:cBhvr>
                                        <p:cTn id="30" dur="1000" fill="hold"/>
                                        <p:tgtEl>
                                          <p:spTgt spid="1027"/>
                                        </p:tgtEl>
                                        <p:attrNameLst>
                                          <p:attrName>ppt_h</p:attrName>
                                        </p:attrNameLst>
                                      </p:cBhvr>
                                      <p:tavLst>
                                        <p:tav tm="0">
                                          <p:val>
                                            <p:strVal val="#ppt_h"/>
                                          </p:val>
                                        </p:tav>
                                        <p:tav tm="100000">
                                          <p:val>
                                            <p:strVal val="#ppt_h"/>
                                          </p:val>
                                        </p:tav>
                                      </p:tavLst>
                                    </p:anim>
                                    <p:animEffect transition="in" filter="fade">
                                      <p:cBhvr>
                                        <p:cTn id="31" dur="1000"/>
                                        <p:tgtEl>
                                          <p:spTgt spid="1027"/>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030"/>
                                        </p:tgtEl>
                                        <p:attrNameLst>
                                          <p:attrName>style.visibility</p:attrName>
                                        </p:attrNameLst>
                                      </p:cBhvr>
                                      <p:to>
                                        <p:strVal val="visible"/>
                                      </p:to>
                                    </p:set>
                                    <p:anim calcmode="lin" valueType="num">
                                      <p:cBhvr>
                                        <p:cTn id="36" dur="1000" fill="hold"/>
                                        <p:tgtEl>
                                          <p:spTgt spid="1030"/>
                                        </p:tgtEl>
                                        <p:attrNameLst>
                                          <p:attrName>ppt_w</p:attrName>
                                        </p:attrNameLst>
                                      </p:cBhvr>
                                      <p:tavLst>
                                        <p:tav tm="0">
                                          <p:val>
                                            <p:strVal val="#ppt_w*0.70"/>
                                          </p:val>
                                        </p:tav>
                                        <p:tav tm="100000">
                                          <p:val>
                                            <p:strVal val="#ppt_w"/>
                                          </p:val>
                                        </p:tav>
                                      </p:tavLst>
                                    </p:anim>
                                    <p:anim calcmode="lin" valueType="num">
                                      <p:cBhvr>
                                        <p:cTn id="37" dur="1000" fill="hold"/>
                                        <p:tgtEl>
                                          <p:spTgt spid="1030"/>
                                        </p:tgtEl>
                                        <p:attrNameLst>
                                          <p:attrName>ppt_h</p:attrName>
                                        </p:attrNameLst>
                                      </p:cBhvr>
                                      <p:tavLst>
                                        <p:tav tm="0">
                                          <p:val>
                                            <p:strVal val="#ppt_h"/>
                                          </p:val>
                                        </p:tav>
                                        <p:tav tm="100000">
                                          <p:val>
                                            <p:strVal val="#ppt_h"/>
                                          </p:val>
                                        </p:tav>
                                      </p:tavLst>
                                    </p:anim>
                                    <p:animEffect transition="in" filter="fade">
                                      <p:cBhvr>
                                        <p:cTn id="38" dur="1000"/>
                                        <p:tgtEl>
                                          <p:spTgt spid="1030"/>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029"/>
                                        </p:tgtEl>
                                        <p:attrNameLst>
                                          <p:attrName>style.visibility</p:attrName>
                                        </p:attrNameLst>
                                      </p:cBhvr>
                                      <p:to>
                                        <p:strVal val="visible"/>
                                      </p:to>
                                    </p:set>
                                    <p:anim calcmode="lin" valueType="num">
                                      <p:cBhvr>
                                        <p:cTn id="43" dur="1000" fill="hold"/>
                                        <p:tgtEl>
                                          <p:spTgt spid="1029"/>
                                        </p:tgtEl>
                                        <p:attrNameLst>
                                          <p:attrName>ppt_w</p:attrName>
                                        </p:attrNameLst>
                                      </p:cBhvr>
                                      <p:tavLst>
                                        <p:tav tm="0">
                                          <p:val>
                                            <p:strVal val="#ppt_w*0.70"/>
                                          </p:val>
                                        </p:tav>
                                        <p:tav tm="100000">
                                          <p:val>
                                            <p:strVal val="#ppt_w"/>
                                          </p:val>
                                        </p:tav>
                                      </p:tavLst>
                                    </p:anim>
                                    <p:anim calcmode="lin" valueType="num">
                                      <p:cBhvr>
                                        <p:cTn id="44" dur="1000" fill="hold"/>
                                        <p:tgtEl>
                                          <p:spTgt spid="1029"/>
                                        </p:tgtEl>
                                        <p:attrNameLst>
                                          <p:attrName>ppt_h</p:attrName>
                                        </p:attrNameLst>
                                      </p:cBhvr>
                                      <p:tavLst>
                                        <p:tav tm="0">
                                          <p:val>
                                            <p:strVal val="#ppt_h"/>
                                          </p:val>
                                        </p:tav>
                                        <p:tav tm="100000">
                                          <p:val>
                                            <p:strVal val="#ppt_h"/>
                                          </p:val>
                                        </p:tav>
                                      </p:tavLst>
                                    </p:anim>
                                    <p:animEffect transition="in" filter="fade">
                                      <p:cBhvr>
                                        <p:cTn id="45" dur="1000"/>
                                        <p:tgtEl>
                                          <p:spTgt spid="1029"/>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1031"/>
                                        </p:tgtEl>
                                        <p:attrNameLst>
                                          <p:attrName>style.visibility</p:attrName>
                                        </p:attrNameLst>
                                      </p:cBhvr>
                                      <p:to>
                                        <p:strVal val="visible"/>
                                      </p:to>
                                    </p:set>
                                    <p:anim calcmode="lin" valueType="num">
                                      <p:cBhvr>
                                        <p:cTn id="50" dur="1000" fill="hold"/>
                                        <p:tgtEl>
                                          <p:spTgt spid="1031"/>
                                        </p:tgtEl>
                                        <p:attrNameLst>
                                          <p:attrName>ppt_w</p:attrName>
                                        </p:attrNameLst>
                                      </p:cBhvr>
                                      <p:tavLst>
                                        <p:tav tm="0">
                                          <p:val>
                                            <p:strVal val="#ppt_w*0.70"/>
                                          </p:val>
                                        </p:tav>
                                        <p:tav tm="100000">
                                          <p:val>
                                            <p:strVal val="#ppt_w"/>
                                          </p:val>
                                        </p:tav>
                                      </p:tavLst>
                                    </p:anim>
                                    <p:anim calcmode="lin" valueType="num">
                                      <p:cBhvr>
                                        <p:cTn id="51" dur="1000" fill="hold"/>
                                        <p:tgtEl>
                                          <p:spTgt spid="1031"/>
                                        </p:tgtEl>
                                        <p:attrNameLst>
                                          <p:attrName>ppt_h</p:attrName>
                                        </p:attrNameLst>
                                      </p:cBhvr>
                                      <p:tavLst>
                                        <p:tav tm="0">
                                          <p:val>
                                            <p:strVal val="#ppt_h"/>
                                          </p:val>
                                        </p:tav>
                                        <p:tav tm="100000">
                                          <p:val>
                                            <p:strVal val="#ppt_h"/>
                                          </p:val>
                                        </p:tav>
                                      </p:tavLst>
                                    </p:anim>
                                    <p:animEffect transition="in" filter="fade">
                                      <p:cBhvr>
                                        <p:cTn id="52" dur="1000"/>
                                        <p:tgtEl>
                                          <p:spTgt spid="1031"/>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1032"/>
                                        </p:tgtEl>
                                        <p:attrNameLst>
                                          <p:attrName>style.visibility</p:attrName>
                                        </p:attrNameLst>
                                      </p:cBhvr>
                                      <p:to>
                                        <p:strVal val="visible"/>
                                      </p:to>
                                    </p:set>
                                    <p:anim calcmode="lin" valueType="num">
                                      <p:cBhvr>
                                        <p:cTn id="57" dur="1000" fill="hold"/>
                                        <p:tgtEl>
                                          <p:spTgt spid="1032"/>
                                        </p:tgtEl>
                                        <p:attrNameLst>
                                          <p:attrName>ppt_w</p:attrName>
                                        </p:attrNameLst>
                                      </p:cBhvr>
                                      <p:tavLst>
                                        <p:tav tm="0">
                                          <p:val>
                                            <p:strVal val="#ppt_w*0.70"/>
                                          </p:val>
                                        </p:tav>
                                        <p:tav tm="100000">
                                          <p:val>
                                            <p:strVal val="#ppt_w"/>
                                          </p:val>
                                        </p:tav>
                                      </p:tavLst>
                                    </p:anim>
                                    <p:anim calcmode="lin" valueType="num">
                                      <p:cBhvr>
                                        <p:cTn id="58" dur="1000" fill="hold"/>
                                        <p:tgtEl>
                                          <p:spTgt spid="1032"/>
                                        </p:tgtEl>
                                        <p:attrNameLst>
                                          <p:attrName>ppt_h</p:attrName>
                                        </p:attrNameLst>
                                      </p:cBhvr>
                                      <p:tavLst>
                                        <p:tav tm="0">
                                          <p:val>
                                            <p:strVal val="#ppt_h"/>
                                          </p:val>
                                        </p:tav>
                                        <p:tav tm="100000">
                                          <p:val>
                                            <p:strVal val="#ppt_h"/>
                                          </p:val>
                                        </p:tav>
                                      </p:tavLst>
                                    </p:anim>
                                    <p:animEffect transition="in" filter="fade">
                                      <p:cBhvr>
                                        <p:cTn id="59" dur="1000"/>
                                        <p:tgtEl>
                                          <p:spTgt spid="1032"/>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grpId="0" nodeType="clickEffect">
                                  <p:stCondLst>
                                    <p:cond delay="0"/>
                                  </p:stCondLst>
                                  <p:childTnLst>
                                    <p:set>
                                      <p:cBhvr>
                                        <p:cTn id="63" dur="1" fill="hold">
                                          <p:stCondLst>
                                            <p:cond delay="0"/>
                                          </p:stCondLst>
                                        </p:cTn>
                                        <p:tgtEl>
                                          <p:spTgt spid="1033"/>
                                        </p:tgtEl>
                                        <p:attrNameLst>
                                          <p:attrName>style.visibility</p:attrName>
                                        </p:attrNameLst>
                                      </p:cBhvr>
                                      <p:to>
                                        <p:strVal val="visible"/>
                                      </p:to>
                                    </p:set>
                                    <p:anim calcmode="lin" valueType="num">
                                      <p:cBhvr>
                                        <p:cTn id="64" dur="1000" fill="hold"/>
                                        <p:tgtEl>
                                          <p:spTgt spid="1033"/>
                                        </p:tgtEl>
                                        <p:attrNameLst>
                                          <p:attrName>ppt_w</p:attrName>
                                        </p:attrNameLst>
                                      </p:cBhvr>
                                      <p:tavLst>
                                        <p:tav tm="0">
                                          <p:val>
                                            <p:strVal val="#ppt_w*0.70"/>
                                          </p:val>
                                        </p:tav>
                                        <p:tav tm="100000">
                                          <p:val>
                                            <p:strVal val="#ppt_w"/>
                                          </p:val>
                                        </p:tav>
                                      </p:tavLst>
                                    </p:anim>
                                    <p:anim calcmode="lin" valueType="num">
                                      <p:cBhvr>
                                        <p:cTn id="65" dur="1000" fill="hold"/>
                                        <p:tgtEl>
                                          <p:spTgt spid="1033"/>
                                        </p:tgtEl>
                                        <p:attrNameLst>
                                          <p:attrName>ppt_h</p:attrName>
                                        </p:attrNameLst>
                                      </p:cBhvr>
                                      <p:tavLst>
                                        <p:tav tm="0">
                                          <p:val>
                                            <p:strVal val="#ppt_h"/>
                                          </p:val>
                                        </p:tav>
                                        <p:tav tm="100000">
                                          <p:val>
                                            <p:strVal val="#ppt_h"/>
                                          </p:val>
                                        </p:tav>
                                      </p:tavLst>
                                    </p:anim>
                                    <p:animEffect transition="in" filter="fade">
                                      <p:cBhvr>
                                        <p:cTn id="66" dur="10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26" grpId="0" animBg="1"/>
      <p:bldP spid="1027" grpId="0" animBg="1"/>
      <p:bldP spid="1028" grpId="0" animBg="1"/>
      <p:bldP spid="1029" grpId="0" animBg="1"/>
      <p:bldP spid="1030" grpId="0" animBg="1"/>
      <p:bldP spid="1031" grpId="0" animBg="1"/>
      <p:bldP spid="1032" grpId="0" animBg="1"/>
      <p:bldP spid="10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b="1" smtClean="0">
                <a:solidFill>
                  <a:srgbClr val="FF0000"/>
                </a:solidFill>
              </a:rPr>
              <a:t>Sagt: Ist es wichtig, den Wald zu schützen?</a:t>
            </a:r>
            <a:endParaRPr lang="ru-RU" dirty="0">
              <a:solidFill>
                <a:srgbClr val="FF0000"/>
              </a:solidFill>
            </a:endParaRPr>
          </a:p>
        </p:txBody>
      </p:sp>
      <p:sp>
        <p:nvSpPr>
          <p:cNvPr id="2050" name="Oval 2"/>
          <p:cNvSpPr>
            <a:spLocks noChangeArrowheads="1"/>
          </p:cNvSpPr>
          <p:nvPr/>
        </p:nvSpPr>
        <p:spPr bwMode="auto">
          <a:xfrm>
            <a:off x="3357554" y="3357562"/>
            <a:ext cx="1785950" cy="928694"/>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Der Wald</a:t>
            </a:r>
            <a:endParaRPr kumimoji="0" lang="ru-RU" sz="2000" b="0" i="0" u="none" strike="noStrike" cap="none" normalizeH="0" baseline="0" smtClean="0">
              <a:ln>
                <a:noFill/>
              </a:ln>
              <a:solidFill>
                <a:schemeClr val="tx1"/>
              </a:solidFill>
              <a:effectLst/>
              <a:latin typeface="Arial" pitchFamily="34" charset="0"/>
            </a:endParaRPr>
          </a:p>
        </p:txBody>
      </p:sp>
      <p:sp>
        <p:nvSpPr>
          <p:cNvPr id="2051" name="Oval 3"/>
          <p:cNvSpPr>
            <a:spLocks noChangeArrowheads="1"/>
          </p:cNvSpPr>
          <p:nvPr/>
        </p:nvSpPr>
        <p:spPr bwMode="auto">
          <a:xfrm>
            <a:off x="357158" y="3214686"/>
            <a:ext cx="2071702" cy="1643074"/>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ist ein Zuhause für viele Tiere.</a:t>
            </a:r>
            <a:endParaRPr kumimoji="0" lang="ru-RU" sz="2000" b="0" i="0" u="none" strike="noStrike" cap="none" normalizeH="0" baseline="0" smtClean="0">
              <a:ln>
                <a:noFill/>
              </a:ln>
              <a:solidFill>
                <a:schemeClr val="tx1"/>
              </a:solidFill>
              <a:effectLst/>
              <a:latin typeface="Arial" pitchFamily="34" charset="0"/>
            </a:endParaRPr>
          </a:p>
        </p:txBody>
      </p:sp>
      <p:sp>
        <p:nvSpPr>
          <p:cNvPr id="2052" name="Oval 4"/>
          <p:cNvSpPr>
            <a:spLocks noChangeArrowheads="1"/>
          </p:cNvSpPr>
          <p:nvPr/>
        </p:nvSpPr>
        <p:spPr bwMode="auto">
          <a:xfrm>
            <a:off x="642910" y="5143512"/>
            <a:ext cx="1928826" cy="1143008"/>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gibt uns Holz.</a:t>
            </a:r>
            <a:endParaRPr kumimoji="0" lang="ru-RU" sz="2000" b="0" i="0" u="none" strike="noStrike" cap="none" normalizeH="0" baseline="0" smtClean="0">
              <a:ln>
                <a:noFill/>
              </a:ln>
              <a:solidFill>
                <a:schemeClr val="tx1"/>
              </a:solidFill>
              <a:effectLst/>
              <a:latin typeface="Arial" pitchFamily="34" charset="0"/>
            </a:endParaRPr>
          </a:p>
        </p:txBody>
      </p:sp>
      <p:sp>
        <p:nvSpPr>
          <p:cNvPr id="2053" name="Oval 5"/>
          <p:cNvSpPr>
            <a:spLocks noChangeArrowheads="1"/>
          </p:cNvSpPr>
          <p:nvPr/>
        </p:nvSpPr>
        <p:spPr bwMode="auto">
          <a:xfrm>
            <a:off x="3000364" y="5286388"/>
            <a:ext cx="2571768" cy="1214446"/>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Schmückt unseren Planeten.</a:t>
            </a:r>
            <a:endParaRPr kumimoji="0" lang="ru-RU" sz="2000" b="0" i="0" u="none" strike="noStrike" cap="none" normalizeH="0" baseline="0" smtClean="0">
              <a:ln>
                <a:noFill/>
              </a:ln>
              <a:solidFill>
                <a:schemeClr val="tx1"/>
              </a:solidFill>
              <a:effectLst/>
              <a:latin typeface="Arial" pitchFamily="34" charset="0"/>
            </a:endParaRPr>
          </a:p>
        </p:txBody>
      </p:sp>
      <p:sp>
        <p:nvSpPr>
          <p:cNvPr id="2054" name="Oval 6"/>
          <p:cNvSpPr>
            <a:spLocks noChangeArrowheads="1"/>
          </p:cNvSpPr>
          <p:nvPr/>
        </p:nvSpPr>
        <p:spPr bwMode="auto">
          <a:xfrm>
            <a:off x="6072198" y="4000504"/>
            <a:ext cx="2386018" cy="1357322"/>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schützt das Feld vor Dürre.</a:t>
            </a:r>
            <a:endParaRPr kumimoji="0" lang="ru-RU" sz="2000" b="0" i="0" u="none" strike="noStrike" cap="none" normalizeH="0" baseline="0" smtClean="0">
              <a:ln>
                <a:noFill/>
              </a:ln>
              <a:solidFill>
                <a:schemeClr val="tx1"/>
              </a:solidFill>
              <a:effectLst/>
              <a:latin typeface="Arial" pitchFamily="34" charset="0"/>
            </a:endParaRPr>
          </a:p>
        </p:txBody>
      </p:sp>
      <p:sp>
        <p:nvSpPr>
          <p:cNvPr id="2055" name="Oval 7"/>
          <p:cNvSpPr>
            <a:spLocks noChangeArrowheads="1"/>
          </p:cNvSpPr>
          <p:nvPr/>
        </p:nvSpPr>
        <p:spPr bwMode="auto">
          <a:xfrm>
            <a:off x="5786446" y="2071678"/>
            <a:ext cx="2571768" cy="1500198"/>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bildet die grünen Lungen des Landes.</a:t>
            </a:r>
            <a:endParaRPr kumimoji="0" lang="ru-RU" sz="2000" b="0" i="0" u="none" strike="noStrike" cap="none" normalizeH="0" baseline="0" smtClean="0">
              <a:ln>
                <a:noFill/>
              </a:ln>
              <a:solidFill>
                <a:schemeClr val="tx1"/>
              </a:solidFill>
              <a:effectLst/>
              <a:latin typeface="Arial" pitchFamily="34" charset="0"/>
            </a:endParaRPr>
          </a:p>
        </p:txBody>
      </p:sp>
      <p:sp>
        <p:nvSpPr>
          <p:cNvPr id="2056" name="Oval 8"/>
          <p:cNvSpPr>
            <a:spLocks noChangeArrowheads="1"/>
          </p:cNvSpPr>
          <p:nvPr/>
        </p:nvSpPr>
        <p:spPr bwMode="auto">
          <a:xfrm>
            <a:off x="3000364" y="1214422"/>
            <a:ext cx="2928958" cy="1214446"/>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dirty="0" err="1" smtClean="0">
                <a:ln>
                  <a:noFill/>
                </a:ln>
                <a:solidFill>
                  <a:schemeClr val="tx1"/>
                </a:solidFill>
                <a:effectLst/>
                <a:latin typeface="Arial" pitchFamily="34" charset="0"/>
              </a:rPr>
              <a:t>sorg</a:t>
            </a:r>
            <a:r>
              <a:rPr kumimoji="0" lang="en-US" sz="2000" b="0" i="0" u="none" strike="noStrike" cap="none" normalizeH="0" baseline="0" dirty="0" smtClean="0">
                <a:ln>
                  <a:noFill/>
                </a:ln>
                <a:solidFill>
                  <a:schemeClr val="tx1"/>
                </a:solidFill>
                <a:effectLst/>
                <a:latin typeface="Arial" pitchFamily="34" charset="0"/>
              </a:rPr>
              <a:t> </a:t>
            </a:r>
            <a:r>
              <a:rPr kumimoji="0" lang="en-US" sz="2000" b="0" i="0" u="none" strike="noStrike" cap="none" normalizeH="0" baseline="0" dirty="0" err="1" smtClean="0">
                <a:ln>
                  <a:noFill/>
                </a:ln>
                <a:solidFill>
                  <a:schemeClr val="tx1"/>
                </a:solidFill>
                <a:effectLst/>
                <a:latin typeface="Arial" pitchFamily="34" charset="0"/>
              </a:rPr>
              <a:t>für</a:t>
            </a:r>
            <a:r>
              <a:rPr kumimoji="0" lang="en-US" sz="2000" b="0" i="0" u="none" strike="noStrike" cap="none" normalizeH="0" baseline="0" dirty="0" smtClean="0">
                <a:ln>
                  <a:noFill/>
                </a:ln>
                <a:solidFill>
                  <a:schemeClr val="tx1"/>
                </a:solidFill>
                <a:effectLst/>
                <a:latin typeface="Arial" pitchFamily="34" charset="0"/>
              </a:rPr>
              <a:t> die </a:t>
            </a:r>
            <a:r>
              <a:rPr kumimoji="0" lang="en-US" sz="2000" b="0" i="0" u="none" strike="noStrike" cap="none" normalizeH="0" baseline="0" dirty="0" err="1" smtClean="0">
                <a:ln>
                  <a:noFill/>
                </a:ln>
                <a:solidFill>
                  <a:schemeClr val="tx1"/>
                </a:solidFill>
                <a:effectLst/>
                <a:latin typeface="Arial" pitchFamily="34" charset="0"/>
              </a:rPr>
              <a:t>Sauberkeit</a:t>
            </a:r>
            <a:r>
              <a:rPr kumimoji="0" lang="en-US" sz="2000" b="0" i="0" u="none" strike="noStrike" cap="none" normalizeH="0" baseline="0" dirty="0" smtClean="0">
                <a:ln>
                  <a:noFill/>
                </a:ln>
                <a:solidFill>
                  <a:schemeClr val="tx1"/>
                </a:solidFill>
                <a:effectLst/>
                <a:latin typeface="Arial" pitchFamily="34" charset="0"/>
              </a:rPr>
              <a:t> </a:t>
            </a:r>
            <a:r>
              <a:rPr kumimoji="0" lang="en-US" sz="2000" b="0" i="0" u="none" strike="noStrike" cap="none" normalizeH="0" baseline="0" dirty="0" err="1" smtClean="0">
                <a:ln>
                  <a:noFill/>
                </a:ln>
                <a:solidFill>
                  <a:schemeClr val="tx1"/>
                </a:solidFill>
                <a:effectLst/>
                <a:latin typeface="Arial" pitchFamily="34" charset="0"/>
              </a:rPr>
              <a:t>der</a:t>
            </a:r>
            <a:r>
              <a:rPr kumimoji="0" lang="en-US" sz="2000" b="0" i="0" u="none" strike="noStrike" cap="none" normalizeH="0" baseline="0" dirty="0" smtClean="0">
                <a:ln>
                  <a:noFill/>
                </a:ln>
                <a:solidFill>
                  <a:schemeClr val="tx1"/>
                </a:solidFill>
                <a:effectLst/>
                <a:latin typeface="Arial" pitchFamily="34" charset="0"/>
              </a:rPr>
              <a:t> </a:t>
            </a:r>
            <a:r>
              <a:rPr kumimoji="0" lang="en-US" sz="2000" b="0" i="0" u="none" strike="noStrike" cap="none" normalizeH="0" baseline="0" dirty="0" err="1" smtClean="0">
                <a:ln>
                  <a:noFill/>
                </a:ln>
                <a:solidFill>
                  <a:schemeClr val="tx1"/>
                </a:solidFill>
                <a:effectLst/>
                <a:latin typeface="Arial" pitchFamily="34" charset="0"/>
              </a:rPr>
              <a:t>Luft</a:t>
            </a:r>
            <a:r>
              <a:rPr kumimoji="0" lang="en-US" sz="2000" b="0" i="0" u="none" strike="noStrike" cap="none" normalizeH="0" baseline="0" dirty="0" smtClean="0">
                <a:ln>
                  <a:noFill/>
                </a:ln>
                <a:solidFill>
                  <a:schemeClr val="tx1"/>
                </a:solidFill>
                <a:effectLst/>
                <a:latin typeface="Arial" pitchFamily="34" charset="0"/>
              </a:rPr>
              <a:t>.</a:t>
            </a:r>
            <a:endParaRPr kumimoji="0" lang="ru-RU" sz="2000" b="0" i="0" u="none" strike="noStrike" cap="none" normalizeH="0" baseline="0" dirty="0" smtClean="0">
              <a:ln>
                <a:noFill/>
              </a:ln>
              <a:solidFill>
                <a:schemeClr val="tx1"/>
              </a:solidFill>
              <a:effectLst/>
              <a:latin typeface="Arial" pitchFamily="34" charset="0"/>
            </a:endParaRPr>
          </a:p>
        </p:txBody>
      </p:sp>
      <p:sp>
        <p:nvSpPr>
          <p:cNvPr id="2057" name="Oval 9"/>
          <p:cNvSpPr>
            <a:spLocks noChangeArrowheads="1"/>
          </p:cNvSpPr>
          <p:nvPr/>
        </p:nvSpPr>
        <p:spPr bwMode="auto">
          <a:xfrm>
            <a:off x="642910" y="1714488"/>
            <a:ext cx="2228852" cy="1285884"/>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000" b="0" i="0" u="none" strike="noStrike" cap="none" normalizeH="0" baseline="0" smtClean="0">
                <a:ln>
                  <a:noFill/>
                </a:ln>
                <a:solidFill>
                  <a:schemeClr val="tx1"/>
                </a:solidFill>
                <a:effectLst/>
                <a:latin typeface="Arial" pitchFamily="34" charset="0"/>
              </a:rPr>
              <a:t>schützt den Menschen vor Kälte</a:t>
            </a:r>
            <a:endParaRPr kumimoji="0" lang="ru-RU" sz="2000" b="0" i="0" u="none" strike="noStrike" cap="none" normalizeH="0" baseline="0" smtClean="0">
              <a:ln>
                <a:noFill/>
              </a:ln>
              <a:solidFill>
                <a:schemeClr val="tx1"/>
              </a:solidFill>
              <a:effectLst/>
              <a:latin typeface="Arial" pitchFamily="34" charset="0"/>
            </a:endParaRPr>
          </a:p>
        </p:txBody>
      </p:sp>
      <p:sp>
        <p:nvSpPr>
          <p:cNvPr id="2058" name="Line 10"/>
          <p:cNvSpPr>
            <a:spLocks noChangeShapeType="1"/>
          </p:cNvSpPr>
          <p:nvPr/>
        </p:nvSpPr>
        <p:spPr bwMode="auto">
          <a:xfrm flipH="1">
            <a:off x="4286248" y="2428868"/>
            <a:ext cx="85724" cy="928694"/>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59" name="Line 11"/>
          <p:cNvSpPr>
            <a:spLocks noChangeShapeType="1"/>
          </p:cNvSpPr>
          <p:nvPr/>
        </p:nvSpPr>
        <p:spPr bwMode="auto">
          <a:xfrm flipH="1">
            <a:off x="5000628" y="3000372"/>
            <a:ext cx="814384" cy="571504"/>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60" name="Line 12"/>
          <p:cNvSpPr>
            <a:spLocks noChangeShapeType="1"/>
          </p:cNvSpPr>
          <p:nvPr/>
        </p:nvSpPr>
        <p:spPr bwMode="auto">
          <a:xfrm flipH="1" flipV="1">
            <a:off x="4929190" y="4143380"/>
            <a:ext cx="1143008" cy="428628"/>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61" name="Line 13"/>
          <p:cNvSpPr>
            <a:spLocks noChangeShapeType="1"/>
          </p:cNvSpPr>
          <p:nvPr/>
        </p:nvSpPr>
        <p:spPr bwMode="auto">
          <a:xfrm flipV="1">
            <a:off x="4214810" y="4286256"/>
            <a:ext cx="45719" cy="100013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62" name="Line 14"/>
          <p:cNvSpPr>
            <a:spLocks noChangeShapeType="1"/>
          </p:cNvSpPr>
          <p:nvPr/>
        </p:nvSpPr>
        <p:spPr bwMode="auto">
          <a:xfrm flipV="1">
            <a:off x="2428860" y="4214816"/>
            <a:ext cx="1285884" cy="1143009"/>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63" name="Line 15"/>
          <p:cNvSpPr>
            <a:spLocks noChangeShapeType="1"/>
          </p:cNvSpPr>
          <p:nvPr/>
        </p:nvSpPr>
        <p:spPr bwMode="auto">
          <a:xfrm flipV="1">
            <a:off x="2428860" y="3929067"/>
            <a:ext cx="928694" cy="71438"/>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064" name="Line 16"/>
          <p:cNvSpPr>
            <a:spLocks noChangeShapeType="1"/>
          </p:cNvSpPr>
          <p:nvPr/>
        </p:nvSpPr>
        <p:spPr bwMode="auto">
          <a:xfrm>
            <a:off x="2643174" y="2714620"/>
            <a:ext cx="857256" cy="857256"/>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58"/>
                                        </p:tgtEl>
                                        <p:attrNameLst>
                                          <p:attrName>style.visibility</p:attrName>
                                        </p:attrNameLst>
                                      </p:cBhvr>
                                      <p:to>
                                        <p:strVal val="visible"/>
                                      </p:to>
                                    </p:set>
                                    <p:animEffect transition="in" filter="wipe(down)">
                                      <p:cBhvr>
                                        <p:cTn id="15" dur="500"/>
                                        <p:tgtEl>
                                          <p:spTgt spid="205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2056"/>
                                        </p:tgtEl>
                                        <p:attrNameLst>
                                          <p:attrName>style.visibility</p:attrName>
                                        </p:attrNameLst>
                                      </p:cBhvr>
                                      <p:to>
                                        <p:strVal val="visible"/>
                                      </p:to>
                                    </p:set>
                                    <p:animEffect transition="in" filter="wipe(down)">
                                      <p:cBhvr>
                                        <p:cTn id="19" dur="500"/>
                                        <p:tgtEl>
                                          <p:spTgt spid="205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59"/>
                                        </p:tgtEl>
                                        <p:attrNameLst>
                                          <p:attrName>style.visibility</p:attrName>
                                        </p:attrNameLst>
                                      </p:cBhvr>
                                      <p:to>
                                        <p:strVal val="visible"/>
                                      </p:to>
                                    </p:set>
                                    <p:animEffect transition="in" filter="wipe(down)">
                                      <p:cBhvr>
                                        <p:cTn id="24" dur="500"/>
                                        <p:tgtEl>
                                          <p:spTgt spid="2059"/>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wipe(left)">
                                      <p:cBhvr>
                                        <p:cTn id="28" dur="500"/>
                                        <p:tgtEl>
                                          <p:spTgt spid="205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060"/>
                                        </p:tgtEl>
                                        <p:attrNameLst>
                                          <p:attrName>style.visibility</p:attrName>
                                        </p:attrNameLst>
                                      </p:cBhvr>
                                      <p:to>
                                        <p:strVal val="visible"/>
                                      </p:to>
                                    </p:set>
                                    <p:animEffect transition="in" filter="wipe(up)">
                                      <p:cBhvr>
                                        <p:cTn id="33" dur="500"/>
                                        <p:tgtEl>
                                          <p:spTgt spid="206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054"/>
                                        </p:tgtEl>
                                        <p:attrNameLst>
                                          <p:attrName>style.visibility</p:attrName>
                                        </p:attrNameLst>
                                      </p:cBhvr>
                                      <p:to>
                                        <p:strVal val="visible"/>
                                      </p:to>
                                    </p:set>
                                    <p:animEffect transition="in" filter="wipe(left)">
                                      <p:cBhvr>
                                        <p:cTn id="37" dur="500"/>
                                        <p:tgtEl>
                                          <p:spTgt spid="205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061"/>
                                        </p:tgtEl>
                                        <p:attrNameLst>
                                          <p:attrName>style.visibility</p:attrName>
                                        </p:attrNameLst>
                                      </p:cBhvr>
                                      <p:to>
                                        <p:strVal val="visible"/>
                                      </p:to>
                                    </p:set>
                                    <p:animEffect transition="in" filter="wipe(up)">
                                      <p:cBhvr>
                                        <p:cTn id="42" dur="500"/>
                                        <p:tgtEl>
                                          <p:spTgt spid="2061"/>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2053"/>
                                        </p:tgtEl>
                                        <p:attrNameLst>
                                          <p:attrName>style.visibility</p:attrName>
                                        </p:attrNameLst>
                                      </p:cBhvr>
                                      <p:to>
                                        <p:strVal val="visible"/>
                                      </p:to>
                                    </p:set>
                                    <p:animEffect transition="in" filter="wipe(up)">
                                      <p:cBhvr>
                                        <p:cTn id="46" dur="500"/>
                                        <p:tgtEl>
                                          <p:spTgt spid="205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2062"/>
                                        </p:tgtEl>
                                        <p:attrNameLst>
                                          <p:attrName>style.visibility</p:attrName>
                                        </p:attrNameLst>
                                      </p:cBhvr>
                                      <p:to>
                                        <p:strVal val="visible"/>
                                      </p:to>
                                    </p:set>
                                    <p:animEffect transition="in" filter="wipe(up)">
                                      <p:cBhvr>
                                        <p:cTn id="51" dur="500"/>
                                        <p:tgtEl>
                                          <p:spTgt spid="2062"/>
                                        </p:tgtEl>
                                      </p:cBhvr>
                                    </p:animEffect>
                                  </p:child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2052"/>
                                        </p:tgtEl>
                                        <p:attrNameLst>
                                          <p:attrName>style.visibility</p:attrName>
                                        </p:attrNameLst>
                                      </p:cBhvr>
                                      <p:to>
                                        <p:strVal val="visible"/>
                                      </p:to>
                                    </p:set>
                                    <p:animEffect transition="in" filter="wipe(up)">
                                      <p:cBhvr>
                                        <p:cTn id="55" dur="500"/>
                                        <p:tgtEl>
                                          <p:spTgt spid="205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063"/>
                                        </p:tgtEl>
                                        <p:attrNameLst>
                                          <p:attrName>style.visibility</p:attrName>
                                        </p:attrNameLst>
                                      </p:cBhvr>
                                      <p:to>
                                        <p:strVal val="visible"/>
                                      </p:to>
                                    </p:set>
                                    <p:animEffect transition="in" filter="wipe(up)">
                                      <p:cBhvr>
                                        <p:cTn id="60" dur="500"/>
                                        <p:tgtEl>
                                          <p:spTgt spid="2063"/>
                                        </p:tgtEl>
                                      </p:cBhvr>
                                    </p:animEffect>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2051"/>
                                        </p:tgtEl>
                                        <p:attrNameLst>
                                          <p:attrName>style.visibility</p:attrName>
                                        </p:attrNameLst>
                                      </p:cBhvr>
                                      <p:to>
                                        <p:strVal val="visible"/>
                                      </p:to>
                                    </p:set>
                                    <p:animEffect transition="in" filter="wipe(right)">
                                      <p:cBhvr>
                                        <p:cTn id="64" dur="500"/>
                                        <p:tgtEl>
                                          <p:spTgt spid="205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2064"/>
                                        </p:tgtEl>
                                        <p:attrNameLst>
                                          <p:attrName>style.visibility</p:attrName>
                                        </p:attrNameLst>
                                      </p:cBhvr>
                                      <p:to>
                                        <p:strVal val="visible"/>
                                      </p:to>
                                    </p:set>
                                    <p:animEffect transition="in" filter="wipe(down)">
                                      <p:cBhvr>
                                        <p:cTn id="69" dur="500"/>
                                        <p:tgtEl>
                                          <p:spTgt spid="2064"/>
                                        </p:tgtEl>
                                      </p:cBhvr>
                                    </p:animEffect>
                                  </p:childTnLst>
                                </p:cTn>
                              </p:par>
                            </p:childTnLst>
                          </p:cTn>
                        </p:par>
                        <p:par>
                          <p:cTn id="70" fill="hold">
                            <p:stCondLst>
                              <p:cond delay="500"/>
                            </p:stCondLst>
                            <p:childTnLst>
                              <p:par>
                                <p:cTn id="71" presetID="22" presetClass="entr" presetSubtype="4" fill="hold" grpId="0" nodeType="afterEffect">
                                  <p:stCondLst>
                                    <p:cond delay="0"/>
                                  </p:stCondLst>
                                  <p:childTnLst>
                                    <p:set>
                                      <p:cBhvr>
                                        <p:cTn id="72" dur="1" fill="hold">
                                          <p:stCondLst>
                                            <p:cond delay="0"/>
                                          </p:stCondLst>
                                        </p:cTn>
                                        <p:tgtEl>
                                          <p:spTgt spid="2057"/>
                                        </p:tgtEl>
                                        <p:attrNameLst>
                                          <p:attrName>style.visibility</p:attrName>
                                        </p:attrNameLst>
                                      </p:cBhvr>
                                      <p:to>
                                        <p:strVal val="visible"/>
                                      </p:to>
                                    </p:set>
                                    <p:animEffect transition="in" filter="wipe(down)">
                                      <p:cBhvr>
                                        <p:cTn id="73"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51" grpId="0" animBg="1"/>
      <p:bldP spid="2052" grpId="0" animBg="1"/>
      <p:bldP spid="2053" grpId="0" animBg="1"/>
      <p:bldP spid="2054" grpId="0" animBg="1"/>
      <p:bldP spid="2055" grpId="0" animBg="1"/>
      <p:bldP spid="2056" grpId="0" animBg="1"/>
      <p:bldP spid="2057" grpId="0" animBg="1"/>
      <p:bldP spid="2058" grpId="0" animBg="1"/>
      <p:bldP spid="2059" grpId="0" animBg="1"/>
      <p:bldP spid="2060" grpId="0" animBg="1"/>
      <p:bldP spid="2061" grpId="0" animBg="1"/>
      <p:bldP spid="2062" grpId="0" animBg="1"/>
      <p:bldP spid="2063" grpId="0" animBg="1"/>
      <p:bldP spid="206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20000"/>
          </a:bodyPr>
          <a:lstStyle/>
          <a:p>
            <a:endParaRPr lang="ru-RU" dirty="0" smtClean="0"/>
          </a:p>
          <a:p>
            <a:pPr lvl="1"/>
            <a:endParaRPr lang="nl-NL" dirty="0" smtClean="0"/>
          </a:p>
          <a:p>
            <a:pPr lvl="1"/>
            <a:endParaRPr lang="ru-RU" sz="3600"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ru-RU" sz="3600" dirty="0" smtClean="0"/>
          </a:p>
          <a:p>
            <a:pPr lvl="1"/>
            <a:endParaRPr lang="ru-RU" sz="3600" dirty="0" smtClean="0"/>
          </a:p>
          <a:p>
            <a:pPr lvl="1"/>
            <a:endParaRPr lang="ru-RU" sz="3600" dirty="0" smtClean="0"/>
          </a:p>
          <a:p>
            <a:pPr lvl="1"/>
            <a:endParaRPr lang="ru-RU" sz="3600" dirty="0" smtClean="0"/>
          </a:p>
          <a:p>
            <a:pPr lvl="1">
              <a:buNone/>
            </a:pPr>
            <a:r>
              <a:rPr lang="nl-NL" dirty="0" smtClean="0"/>
              <a:t> </a:t>
            </a:r>
            <a:endParaRPr lang="ru-RU" sz="3600" dirty="0" smtClean="0"/>
          </a:p>
        </p:txBody>
      </p:sp>
      <p:sp>
        <p:nvSpPr>
          <p:cNvPr id="3" name="Заголовок 2"/>
          <p:cNvSpPr>
            <a:spLocks noGrp="1"/>
          </p:cNvSpPr>
          <p:nvPr>
            <p:ph type="title"/>
          </p:nvPr>
        </p:nvSpPr>
        <p:spPr/>
        <p:txBody>
          <a:bodyPr>
            <a:normAutofit/>
          </a:bodyPr>
          <a:lstStyle/>
          <a:p>
            <a:r>
              <a:rPr lang="nl-NL" dirty="0" smtClean="0">
                <a:solidFill>
                  <a:srgbClr val="FF0000"/>
                </a:solidFill>
              </a:rPr>
              <a:t>Welches Wort passt nicht?</a:t>
            </a:r>
            <a:endParaRPr lang="ru-RU" dirty="0">
              <a:solidFill>
                <a:srgbClr val="FF0000"/>
              </a:solidFill>
            </a:endParaRPr>
          </a:p>
        </p:txBody>
      </p:sp>
      <p:sp>
        <p:nvSpPr>
          <p:cNvPr id="4" name="Блок-схема: процесс 3"/>
          <p:cNvSpPr/>
          <p:nvPr/>
        </p:nvSpPr>
        <p:spPr>
          <a:xfrm>
            <a:off x="642910" y="1857364"/>
            <a:ext cx="271464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In vielen Städten  </a:t>
            </a:r>
            <a:endParaRPr lang="ru-RU" sz="3600" dirty="0" smtClean="0"/>
          </a:p>
        </p:txBody>
      </p:sp>
      <p:sp>
        <p:nvSpPr>
          <p:cNvPr id="5" name="Блок-схема: процесс 4"/>
          <p:cNvSpPr/>
          <p:nvPr/>
        </p:nvSpPr>
        <p:spPr>
          <a:xfrm>
            <a:off x="2428860" y="1857364"/>
            <a:ext cx="2428892"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Natur  </a:t>
            </a:r>
            <a:endParaRPr lang="ru-RU" sz="3600" dirty="0" smtClean="0"/>
          </a:p>
        </p:txBody>
      </p:sp>
      <p:sp>
        <p:nvSpPr>
          <p:cNvPr id="6" name="Блок-схема: процесс 5"/>
          <p:cNvSpPr/>
          <p:nvPr/>
        </p:nvSpPr>
        <p:spPr>
          <a:xfrm>
            <a:off x="3500430" y="1857364"/>
            <a:ext cx="2857520"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gibt es viel Grün. </a:t>
            </a:r>
            <a:endParaRPr lang="ru-RU" sz="3600" dirty="0" smtClean="0"/>
          </a:p>
        </p:txBody>
      </p:sp>
      <p:sp>
        <p:nvSpPr>
          <p:cNvPr id="7" name="Блок-схема: процесс 6"/>
          <p:cNvSpPr/>
          <p:nvPr/>
        </p:nvSpPr>
        <p:spPr>
          <a:xfrm>
            <a:off x="642910" y="2285992"/>
            <a:ext cx="5143536"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Bäume sind die grünen Lungen der Stadt </a:t>
            </a:r>
            <a:endParaRPr lang="ru-RU" sz="3600" dirty="0" smtClean="0"/>
          </a:p>
        </p:txBody>
      </p:sp>
      <p:sp>
        <p:nvSpPr>
          <p:cNvPr id="8" name="Блок-схема: процесс 7"/>
          <p:cNvSpPr/>
          <p:nvPr/>
        </p:nvSpPr>
        <p:spPr>
          <a:xfrm>
            <a:off x="5143504" y="2285992"/>
            <a:ext cx="1928826"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in Gefahr.</a:t>
            </a:r>
            <a:endParaRPr lang="ru-RU" sz="3600" dirty="0" smtClean="0"/>
          </a:p>
        </p:txBody>
      </p:sp>
      <p:sp>
        <p:nvSpPr>
          <p:cNvPr id="9" name="Блок-схема: процесс 8"/>
          <p:cNvSpPr/>
          <p:nvPr/>
        </p:nvSpPr>
        <p:spPr>
          <a:xfrm>
            <a:off x="642910" y="2714620"/>
            <a:ext cx="328614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Bäume helfen die Luft</a:t>
            </a:r>
            <a:endParaRPr lang="ru-RU" sz="3600" dirty="0" smtClean="0"/>
          </a:p>
        </p:txBody>
      </p:sp>
      <p:sp>
        <p:nvSpPr>
          <p:cNvPr id="11" name="Блок-схема: процесс 10"/>
          <p:cNvSpPr/>
          <p:nvPr/>
        </p:nvSpPr>
        <p:spPr>
          <a:xfrm>
            <a:off x="3286116" y="2714620"/>
            <a:ext cx="150019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a:t>f</a:t>
            </a:r>
            <a:r>
              <a:rPr lang="nl-NL" dirty="0" smtClean="0"/>
              <a:t>üttern </a:t>
            </a:r>
            <a:endParaRPr lang="ru-RU" sz="3600" dirty="0" smtClean="0"/>
          </a:p>
        </p:txBody>
      </p:sp>
      <p:sp>
        <p:nvSpPr>
          <p:cNvPr id="12" name="Блок-схема: процесс 11"/>
          <p:cNvSpPr/>
          <p:nvPr/>
        </p:nvSpPr>
        <p:spPr>
          <a:xfrm>
            <a:off x="4071934" y="2714620"/>
            <a:ext cx="2214578" cy="35719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sauberhalten.</a:t>
            </a:r>
            <a:endParaRPr lang="ru-RU" sz="3600" dirty="0" smtClean="0"/>
          </a:p>
        </p:txBody>
      </p:sp>
      <p:sp>
        <p:nvSpPr>
          <p:cNvPr id="13" name="Блок-схема: процесс 12"/>
          <p:cNvSpPr/>
          <p:nvPr/>
        </p:nvSpPr>
        <p:spPr>
          <a:xfrm>
            <a:off x="642910" y="3214686"/>
            <a:ext cx="3571900"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ru-RU" dirty="0" err="1" smtClean="0"/>
              <a:t>Parks</a:t>
            </a:r>
            <a:r>
              <a:rPr lang="ru-RU" dirty="0" smtClean="0"/>
              <a:t> </a:t>
            </a:r>
            <a:r>
              <a:rPr lang="ru-RU" dirty="0" err="1" smtClean="0"/>
              <a:t>und</a:t>
            </a:r>
            <a:r>
              <a:rPr lang="ru-RU" dirty="0" smtClean="0"/>
              <a:t> </a:t>
            </a:r>
            <a:r>
              <a:rPr lang="ru-RU" dirty="0" err="1" smtClean="0"/>
              <a:t>Grünanlagen</a:t>
            </a:r>
            <a:endParaRPr lang="ru-RU" sz="3600" dirty="0" smtClean="0"/>
          </a:p>
        </p:txBody>
      </p:sp>
      <p:sp>
        <p:nvSpPr>
          <p:cNvPr id="14" name="Блок-схема: процесс 13"/>
          <p:cNvSpPr/>
          <p:nvPr/>
        </p:nvSpPr>
        <p:spPr>
          <a:xfrm>
            <a:off x="3071802" y="3214686"/>
            <a:ext cx="128588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ru-RU" dirty="0" err="1" smtClean="0"/>
              <a:t>leben</a:t>
            </a:r>
            <a:endParaRPr lang="ru-RU" sz="3600" dirty="0" smtClean="0"/>
          </a:p>
        </p:txBody>
      </p:sp>
      <p:sp>
        <p:nvSpPr>
          <p:cNvPr id="15" name="Блок-схема: процесс 14"/>
          <p:cNvSpPr/>
          <p:nvPr/>
        </p:nvSpPr>
        <p:spPr>
          <a:xfrm>
            <a:off x="3714744" y="3214686"/>
            <a:ext cx="1857388"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dirty="0" smtClean="0"/>
              <a:t>S</a:t>
            </a:r>
            <a:r>
              <a:rPr lang="ru-RU" dirty="0" err="1" smtClean="0"/>
              <a:t>chmücken</a:t>
            </a:r>
            <a:r>
              <a:rPr lang="ru-RU" dirty="0" smtClean="0"/>
              <a:t>.</a:t>
            </a:r>
            <a:endParaRPr lang="ru-RU" sz="3600" dirty="0" smtClean="0"/>
          </a:p>
        </p:txBody>
      </p:sp>
      <p:sp>
        <p:nvSpPr>
          <p:cNvPr id="16" name="Блок-схема: процесс 15"/>
          <p:cNvSpPr/>
          <p:nvPr/>
        </p:nvSpPr>
        <p:spPr>
          <a:xfrm>
            <a:off x="642910" y="3643314"/>
            <a:ext cx="8072494" cy="5000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Wälder geben den Menschen Holz, schützen die Felder vor Düre, sind Zuhause für viele Tiere </a:t>
            </a:r>
            <a:endParaRPr lang="ru-RU" sz="3600" dirty="0" smtClean="0"/>
          </a:p>
        </p:txBody>
      </p:sp>
      <p:sp>
        <p:nvSpPr>
          <p:cNvPr id="17" name="Блок-схема: процесс 16"/>
          <p:cNvSpPr/>
          <p:nvPr/>
        </p:nvSpPr>
        <p:spPr>
          <a:xfrm>
            <a:off x="3000364" y="3857628"/>
            <a:ext cx="1857388"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dirty="0" err="1" smtClean="0"/>
              <a:t>sorgen</a:t>
            </a:r>
            <a:r>
              <a:rPr lang="en-US" dirty="0"/>
              <a:t>.</a:t>
            </a:r>
            <a:endParaRPr lang="ru-RU" sz="3600" dirty="0" smtClean="0"/>
          </a:p>
        </p:txBody>
      </p:sp>
      <p:sp>
        <p:nvSpPr>
          <p:cNvPr id="18" name="Блок-схема: процесс 17"/>
          <p:cNvSpPr/>
          <p:nvPr/>
        </p:nvSpPr>
        <p:spPr>
          <a:xfrm>
            <a:off x="642910" y="4357694"/>
            <a:ext cx="5715040"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Luft, das Wasser, der Boden sind verschmutzt </a:t>
            </a:r>
            <a:endParaRPr lang="ru-RU" sz="3600" dirty="0" smtClean="0"/>
          </a:p>
        </p:txBody>
      </p:sp>
      <p:sp>
        <p:nvSpPr>
          <p:cNvPr id="19" name="Блок-схема: процесс 18"/>
          <p:cNvSpPr/>
          <p:nvPr/>
        </p:nvSpPr>
        <p:spPr>
          <a:xfrm>
            <a:off x="5643570" y="4357694"/>
            <a:ext cx="2286016"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Möglichkeit.</a:t>
            </a:r>
            <a:endParaRPr lang="ru-RU" sz="3600" dirty="0" smtClean="0"/>
          </a:p>
        </p:txBody>
      </p:sp>
      <p:sp>
        <p:nvSpPr>
          <p:cNvPr id="20" name="Блок-схема: процесс 19"/>
          <p:cNvSpPr/>
          <p:nvPr/>
        </p:nvSpPr>
        <p:spPr>
          <a:xfrm>
            <a:off x="642910" y="4786322"/>
            <a:ext cx="342902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Straßen, die Höfe sind</a:t>
            </a:r>
            <a:endParaRPr lang="ru-RU" sz="3600" dirty="0" smtClean="0"/>
          </a:p>
        </p:txBody>
      </p:sp>
      <p:sp>
        <p:nvSpPr>
          <p:cNvPr id="21" name="Блок-схема: процесс 20"/>
          <p:cNvSpPr/>
          <p:nvPr/>
        </p:nvSpPr>
        <p:spPr>
          <a:xfrm>
            <a:off x="3286116" y="4786322"/>
            <a:ext cx="1857388"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Natur </a:t>
            </a:r>
            <a:endParaRPr lang="ru-RU" sz="3600" dirty="0" smtClean="0"/>
          </a:p>
        </p:txBody>
      </p:sp>
      <p:sp>
        <p:nvSpPr>
          <p:cNvPr id="22" name="Блок-схема: процесс 21"/>
          <p:cNvSpPr/>
          <p:nvPr/>
        </p:nvSpPr>
        <p:spPr>
          <a:xfrm>
            <a:off x="4357686" y="4786322"/>
            <a:ext cx="1857388"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voller Müll.</a:t>
            </a:r>
            <a:endParaRPr lang="ru-RU" sz="3600" dirty="0" smtClean="0"/>
          </a:p>
        </p:txBody>
      </p:sp>
      <p:sp>
        <p:nvSpPr>
          <p:cNvPr id="23" name="Блок-схема: процесс 22"/>
          <p:cNvSpPr/>
          <p:nvPr/>
        </p:nvSpPr>
        <p:spPr>
          <a:xfrm>
            <a:off x="571472" y="5214950"/>
            <a:ext cx="164307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Die Natur </a:t>
            </a:r>
            <a:endParaRPr lang="ru-RU" sz="3600" dirty="0" smtClean="0"/>
          </a:p>
        </p:txBody>
      </p:sp>
      <p:sp>
        <p:nvSpPr>
          <p:cNvPr id="24" name="Блок-схема: процесс 23"/>
          <p:cNvSpPr/>
          <p:nvPr/>
        </p:nvSpPr>
        <p:spPr>
          <a:xfrm>
            <a:off x="1643042" y="5214950"/>
            <a:ext cx="200026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eine Aktion</a:t>
            </a:r>
            <a:endParaRPr lang="ru-RU" sz="3600" dirty="0" smtClean="0"/>
          </a:p>
        </p:txBody>
      </p:sp>
      <p:sp>
        <p:nvSpPr>
          <p:cNvPr id="25" name="Блок-схема: процесс 24"/>
          <p:cNvSpPr/>
          <p:nvPr/>
        </p:nvSpPr>
        <p:spPr>
          <a:xfrm>
            <a:off x="2928926" y="5214950"/>
            <a:ext cx="3071834" cy="28575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nl-NL" dirty="0" smtClean="0"/>
              <a:t>braucht unsere Hilfe.</a:t>
            </a:r>
            <a:endParaRPr lang="ru-RU"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par>
                          <p:cTn id="11" fill="hold">
                            <p:stCondLst>
                              <p:cond delay="1550"/>
                            </p:stCondLst>
                            <p:childTnLst>
                              <p:par>
                                <p:cTn id="12" presetID="22" presetClass="entr" presetSubtype="4" fill="hold" grpId="0" nodeType="afterEffect">
                                  <p:stCondLst>
                                    <p:cond delay="0"/>
                                  </p:stCondLst>
                                  <p:iterate type="lt">
                                    <p:tmPct val="0"/>
                                  </p:iterate>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down)">
                                      <p:cBhvr>
                                        <p:cTn id="14" dur="500"/>
                                        <p:tgtEl>
                                          <p:spTgt spid="5">
                                            <p:txEl>
                                              <p:pRg st="0" end="0"/>
                                            </p:txEl>
                                          </p:spTgt>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grpId="1" nodeType="withEffect">
                                  <p:stCondLst>
                                    <p:cond delay="0"/>
                                  </p:stCondLst>
                                  <p:iterate type="lt">
                                    <p:tmPct val="0"/>
                                  </p:iterate>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grpId="0" nodeType="withEffect">
                                  <p:stCondLst>
                                    <p:cond delay="0"/>
                                  </p:stCondLst>
                                  <p:iterate type="lt">
                                    <p:tmPct val="0"/>
                                  </p:iterate>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down)">
                                      <p:cBhvr>
                                        <p:cTn id="32" dur="500"/>
                                        <p:tgtEl>
                                          <p:spTgt spid="8">
                                            <p:txEl>
                                              <p:pRg st="0" end="0"/>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22" presetClass="entr" presetSubtype="4" fill="hold" grpId="1" nodeType="withEffect">
                                  <p:stCondLst>
                                    <p:cond delay="0"/>
                                  </p:stCondLst>
                                  <p:iterate type="lt">
                                    <p:tmPct val="0"/>
                                  </p:iterate>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00"/>
                                        <p:tgtEl>
                                          <p:spTgt spid="1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par>
                                <p:cTn id="45" presetID="22" presetClass="entr" presetSubtype="4" fill="hold" grpId="1" nodeType="withEffect">
                                  <p:stCondLst>
                                    <p:cond delay="0"/>
                                  </p:stCondLst>
                                  <p:iterate type="lt">
                                    <p:tmPct val="0"/>
                                  </p:iterate>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par>
                                <p:cTn id="54" presetID="22" presetClass="entr" presetSubtype="4" fill="hold" grpId="1" nodeType="withEffect">
                                  <p:stCondLst>
                                    <p:cond delay="0"/>
                                  </p:stCondLst>
                                  <p:iterate type="lt">
                                    <p:tmPct val="0"/>
                                  </p:iterate>
                                  <p:childTnLst>
                                    <p:set>
                                      <p:cBhvr>
                                        <p:cTn id="55" dur="1" fill="hold">
                                          <p:stCondLst>
                                            <p:cond delay="0"/>
                                          </p:stCondLst>
                                        </p:cTn>
                                        <p:tgtEl>
                                          <p:spTgt spid="24"/>
                                        </p:tgtEl>
                                        <p:attrNameLst>
                                          <p:attrName>style.visibility</p:attrName>
                                        </p:attrNameLst>
                                      </p:cBhvr>
                                      <p:to>
                                        <p:strVal val="visible"/>
                                      </p:to>
                                    </p:set>
                                    <p:animEffect transition="in" filter="wipe(down)">
                                      <p:cBhvr>
                                        <p:cTn id="56" dur="500"/>
                                        <p:tgtEl>
                                          <p:spTgt spid="2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par>
                                <p:cTn id="60" presetID="22" presetClass="entr" presetSubtype="4" fill="hold" grpId="1" nodeType="withEffect">
                                  <p:stCondLst>
                                    <p:cond delay="0"/>
                                  </p:stCondLst>
                                  <p:iterate type="lt">
                                    <p:tmPct val="0"/>
                                  </p:iterate>
                                  <p:childTnLst>
                                    <p:set>
                                      <p:cBhvr>
                                        <p:cTn id="61" dur="1" fill="hold">
                                          <p:stCondLst>
                                            <p:cond delay="0"/>
                                          </p:stCondLst>
                                        </p:cTn>
                                        <p:tgtEl>
                                          <p:spTgt spid="21"/>
                                        </p:tgtEl>
                                        <p:attrNameLst>
                                          <p:attrName>style.visibility</p:attrName>
                                        </p:attrNameLst>
                                      </p:cBhvr>
                                      <p:to>
                                        <p:strVal val="visible"/>
                                      </p:to>
                                    </p:set>
                                    <p:animEffect transition="in" filter="wipe(down)">
                                      <p:cBhvr>
                                        <p:cTn id="62" dur="500"/>
                                        <p:tgtEl>
                                          <p:spTgt spid="2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down)">
                                      <p:cBhvr>
                                        <p:cTn id="65" dur="500"/>
                                        <p:tgtEl>
                                          <p:spTgt spid="2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down)">
                                      <p:cBhvr>
                                        <p:cTn id="68" dur="500"/>
                                        <p:tgtEl>
                                          <p:spTgt spid="22"/>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00"/>
                                        <p:tgtEl>
                                          <p:spTgt spid="18"/>
                                        </p:tgtEl>
                                      </p:cBhvr>
                                    </p:animEffect>
                                  </p:childTnLst>
                                </p:cTn>
                              </p:par>
                              <p:par>
                                <p:cTn id="72" presetID="22" presetClass="entr" presetSubtype="4" fill="hold" grpId="1" nodeType="withEffect">
                                  <p:stCondLst>
                                    <p:cond delay="0"/>
                                  </p:stCondLst>
                                  <p:iterate type="lt">
                                    <p:tmPct val="0"/>
                                  </p:iterate>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mph" presetSubtype="2" fill="hold" nodeType="clickEffect">
                                  <p:stCondLst>
                                    <p:cond delay="0"/>
                                  </p:stCondLst>
                                  <p:iterate type="lt">
                                    <p:tmPct val="0"/>
                                  </p:iterate>
                                  <p:childTnLst>
                                    <p:animClr clrSpc="rgb">
                                      <p:cBhvr override="childStyle">
                                        <p:cTn id="78" dur="1000" fill="hold"/>
                                        <p:tgtEl>
                                          <p:spTgt spid="5">
                                            <p:txEl>
                                              <p:pRg st="0" end="0"/>
                                            </p:txEl>
                                          </p:spTgt>
                                        </p:tgtEl>
                                        <p:attrNameLst>
                                          <p:attrName>style.color</p:attrName>
                                        </p:attrNameLst>
                                      </p:cBhvr>
                                      <p:to>
                                        <a:srgbClr val="463DFD"/>
                                      </p:to>
                                    </p:animClr>
                                  </p:childTnLst>
                                </p:cTn>
                              </p:par>
                            </p:childTnLst>
                          </p:cTn>
                        </p:par>
                      </p:childTnLst>
                    </p:cTn>
                  </p:par>
                  <p:par>
                    <p:cTn id="79" fill="hold">
                      <p:stCondLst>
                        <p:cond delay="indefinite"/>
                      </p:stCondLst>
                      <p:childTnLst>
                        <p:par>
                          <p:cTn id="80" fill="hold">
                            <p:stCondLst>
                              <p:cond delay="0"/>
                            </p:stCondLst>
                            <p:childTnLst>
                              <p:par>
                                <p:cTn id="81" presetID="3" presetClass="emph" presetSubtype="2" fill="hold" nodeType="clickEffect">
                                  <p:stCondLst>
                                    <p:cond delay="0"/>
                                  </p:stCondLst>
                                  <p:iterate type="lt">
                                    <p:tmPct val="0"/>
                                  </p:iterate>
                                  <p:childTnLst>
                                    <p:animClr clrSpc="rgb">
                                      <p:cBhvr override="childStyle">
                                        <p:cTn id="82" dur="1000" fill="hold"/>
                                        <p:tgtEl>
                                          <p:spTgt spid="8">
                                            <p:txEl>
                                              <p:pRg st="0" end="0"/>
                                            </p:txEl>
                                          </p:spTgt>
                                        </p:tgtEl>
                                        <p:attrNameLst>
                                          <p:attrName>style.color</p:attrName>
                                        </p:attrNameLst>
                                      </p:cBhvr>
                                      <p:to>
                                        <a:srgbClr val="463DFD"/>
                                      </p:to>
                                    </p:animClr>
                                  </p:childTnLst>
                                </p:cTn>
                              </p:par>
                            </p:childTnLst>
                          </p:cTn>
                        </p:par>
                      </p:childTnLst>
                    </p:cTn>
                  </p:par>
                  <p:par>
                    <p:cTn id="83" fill="hold">
                      <p:stCondLst>
                        <p:cond delay="indefinite"/>
                      </p:stCondLst>
                      <p:childTnLst>
                        <p:par>
                          <p:cTn id="84" fill="hold">
                            <p:stCondLst>
                              <p:cond delay="0"/>
                            </p:stCondLst>
                            <p:childTnLst>
                              <p:par>
                                <p:cTn id="85" presetID="3" presetClass="emph" presetSubtype="2" fill="hold" grpId="0" nodeType="clickEffect">
                                  <p:stCondLst>
                                    <p:cond delay="0"/>
                                  </p:stCondLst>
                                  <p:iterate type="lt">
                                    <p:tmPct val="0"/>
                                  </p:iterate>
                                  <p:childTnLst>
                                    <p:animClr clrSpc="rgb">
                                      <p:cBhvr override="childStyle">
                                        <p:cTn id="86" dur="1000" fill="hold"/>
                                        <p:tgtEl>
                                          <p:spTgt spid="11"/>
                                        </p:tgtEl>
                                        <p:attrNameLst>
                                          <p:attrName>style.color</p:attrName>
                                        </p:attrNameLst>
                                      </p:cBhvr>
                                      <p:to>
                                        <a:srgbClr val="463DFD"/>
                                      </p:to>
                                    </p:animClr>
                                  </p:childTnLst>
                                </p:cTn>
                              </p:par>
                            </p:childTnLst>
                          </p:cTn>
                        </p:par>
                      </p:childTnLst>
                    </p:cTn>
                  </p:par>
                  <p:par>
                    <p:cTn id="87" fill="hold">
                      <p:stCondLst>
                        <p:cond delay="indefinite"/>
                      </p:stCondLst>
                      <p:childTnLst>
                        <p:par>
                          <p:cTn id="88" fill="hold">
                            <p:stCondLst>
                              <p:cond delay="0"/>
                            </p:stCondLst>
                            <p:childTnLst>
                              <p:par>
                                <p:cTn id="89" presetID="3" presetClass="emph" presetSubtype="2" fill="hold" grpId="0" nodeType="clickEffect">
                                  <p:stCondLst>
                                    <p:cond delay="0"/>
                                  </p:stCondLst>
                                  <p:iterate type="lt">
                                    <p:tmPct val="0"/>
                                  </p:iterate>
                                  <p:childTnLst>
                                    <p:animClr clrSpc="rgb">
                                      <p:cBhvr override="childStyle">
                                        <p:cTn id="90" dur="1000" fill="hold"/>
                                        <p:tgtEl>
                                          <p:spTgt spid="14"/>
                                        </p:tgtEl>
                                        <p:attrNameLst>
                                          <p:attrName>style.color</p:attrName>
                                        </p:attrNameLst>
                                      </p:cBhvr>
                                      <p:to>
                                        <a:srgbClr val="463DFD"/>
                                      </p:to>
                                    </p:animClr>
                                  </p:childTnLst>
                                </p:cTn>
                              </p:par>
                            </p:childTnLst>
                          </p:cTn>
                        </p:par>
                      </p:childTnLst>
                    </p:cTn>
                  </p:par>
                  <p:par>
                    <p:cTn id="91" fill="hold">
                      <p:stCondLst>
                        <p:cond delay="indefinite"/>
                      </p:stCondLst>
                      <p:childTnLst>
                        <p:par>
                          <p:cTn id="92" fill="hold">
                            <p:stCondLst>
                              <p:cond delay="0"/>
                            </p:stCondLst>
                            <p:childTnLst>
                              <p:par>
                                <p:cTn id="93" presetID="3" presetClass="emph" presetSubtype="2" fill="hold" grpId="0" nodeType="clickEffect">
                                  <p:stCondLst>
                                    <p:cond delay="0"/>
                                  </p:stCondLst>
                                  <p:iterate type="lt">
                                    <p:tmPct val="0"/>
                                  </p:iterate>
                                  <p:childTnLst>
                                    <p:animClr clrSpc="rgb">
                                      <p:cBhvr override="childStyle">
                                        <p:cTn id="94" dur="1000" fill="hold"/>
                                        <p:tgtEl>
                                          <p:spTgt spid="17"/>
                                        </p:tgtEl>
                                        <p:attrNameLst>
                                          <p:attrName>style.color</p:attrName>
                                        </p:attrNameLst>
                                      </p:cBhvr>
                                      <p:to>
                                        <a:srgbClr val="463DFD"/>
                                      </p:to>
                                    </p:animClr>
                                  </p:childTnLst>
                                </p:cTn>
                              </p:par>
                            </p:childTnLst>
                          </p:cTn>
                        </p:par>
                      </p:childTnLst>
                    </p:cTn>
                  </p:par>
                  <p:par>
                    <p:cTn id="95" fill="hold">
                      <p:stCondLst>
                        <p:cond delay="indefinite"/>
                      </p:stCondLst>
                      <p:childTnLst>
                        <p:par>
                          <p:cTn id="96" fill="hold">
                            <p:stCondLst>
                              <p:cond delay="0"/>
                            </p:stCondLst>
                            <p:childTnLst>
                              <p:par>
                                <p:cTn id="97" presetID="3" presetClass="emph" presetSubtype="2" fill="hold" grpId="0" nodeType="clickEffect">
                                  <p:stCondLst>
                                    <p:cond delay="0"/>
                                  </p:stCondLst>
                                  <p:iterate type="lt">
                                    <p:tmPct val="0"/>
                                  </p:iterate>
                                  <p:childTnLst>
                                    <p:animClr clrSpc="rgb">
                                      <p:cBhvr override="childStyle">
                                        <p:cTn id="98" dur="1000" fill="hold"/>
                                        <p:tgtEl>
                                          <p:spTgt spid="19"/>
                                        </p:tgtEl>
                                        <p:attrNameLst>
                                          <p:attrName>style.color</p:attrName>
                                        </p:attrNameLst>
                                      </p:cBhvr>
                                      <p:to>
                                        <a:srgbClr val="463DFD"/>
                                      </p:to>
                                    </p:animClr>
                                  </p:childTnLst>
                                </p:cTn>
                              </p:par>
                            </p:childTnLst>
                          </p:cTn>
                        </p:par>
                      </p:childTnLst>
                    </p:cTn>
                  </p:par>
                  <p:par>
                    <p:cTn id="99" fill="hold">
                      <p:stCondLst>
                        <p:cond delay="indefinite"/>
                      </p:stCondLst>
                      <p:childTnLst>
                        <p:par>
                          <p:cTn id="100" fill="hold">
                            <p:stCondLst>
                              <p:cond delay="0"/>
                            </p:stCondLst>
                            <p:childTnLst>
                              <p:par>
                                <p:cTn id="101" presetID="3" presetClass="emph" presetSubtype="2" fill="hold" grpId="0" nodeType="clickEffect">
                                  <p:stCondLst>
                                    <p:cond delay="0"/>
                                  </p:stCondLst>
                                  <p:iterate type="lt">
                                    <p:tmPct val="0"/>
                                  </p:iterate>
                                  <p:childTnLst>
                                    <p:animClr clrSpc="rgb">
                                      <p:cBhvr override="childStyle">
                                        <p:cTn id="102" dur="1000" fill="hold"/>
                                        <p:tgtEl>
                                          <p:spTgt spid="21"/>
                                        </p:tgtEl>
                                        <p:attrNameLst>
                                          <p:attrName>style.color</p:attrName>
                                        </p:attrNameLst>
                                      </p:cBhvr>
                                      <p:to>
                                        <a:srgbClr val="463DFD"/>
                                      </p:to>
                                    </p:animClr>
                                  </p:childTnLst>
                                </p:cTn>
                              </p:par>
                            </p:childTnLst>
                          </p:cTn>
                        </p:par>
                      </p:childTnLst>
                    </p:cTn>
                  </p:par>
                  <p:par>
                    <p:cTn id="103" fill="hold">
                      <p:stCondLst>
                        <p:cond delay="indefinite"/>
                      </p:stCondLst>
                      <p:childTnLst>
                        <p:par>
                          <p:cTn id="104" fill="hold">
                            <p:stCondLst>
                              <p:cond delay="0"/>
                            </p:stCondLst>
                            <p:childTnLst>
                              <p:par>
                                <p:cTn id="105" presetID="3" presetClass="emph" presetSubtype="2" fill="hold" grpId="0" nodeType="clickEffect">
                                  <p:stCondLst>
                                    <p:cond delay="0"/>
                                  </p:stCondLst>
                                  <p:iterate type="lt">
                                    <p:tmPct val="0"/>
                                  </p:iterate>
                                  <p:childTnLst>
                                    <p:animClr clrSpc="rgb">
                                      <p:cBhvr override="childStyle">
                                        <p:cTn id="106" dur="1000" fill="hold"/>
                                        <p:tgtEl>
                                          <p:spTgt spid="24"/>
                                        </p:tgtEl>
                                        <p:attrNameLst>
                                          <p:attrName>style.color</p:attrName>
                                        </p:attrNameLst>
                                      </p:cBhvr>
                                      <p:to>
                                        <a:srgbClr val="463DFD"/>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uild="allAtOnce"/>
      <p:bldP spid="6" grpId="0"/>
      <p:bldP spid="7" grpId="0"/>
      <p:bldP spid="8" grpId="0" build="allAtOnce"/>
      <p:bldP spid="9" grpId="0"/>
      <p:bldP spid="11" grpId="0"/>
      <p:bldP spid="11" grpId="1"/>
      <p:bldP spid="12" grpId="0"/>
      <p:bldP spid="13" grpId="0"/>
      <p:bldP spid="14" grpId="0"/>
      <p:bldP spid="14" grpId="1"/>
      <p:bldP spid="15" grpId="0"/>
      <p:bldP spid="16" grpId="0"/>
      <p:bldP spid="17" grpId="0"/>
      <p:bldP spid="17" grpId="1"/>
      <p:bldP spid="18" grpId="0"/>
      <p:bldP spid="19" grpId="0"/>
      <p:bldP spid="19" grpId="1"/>
      <p:bldP spid="20" grpId="0"/>
      <p:bldP spid="21" grpId="0"/>
      <p:bldP spid="21" grpId="1"/>
      <p:bldP spid="22" grpId="0"/>
      <p:bldP spid="23" grpId="0"/>
      <p:bldP spid="24" grpId="0"/>
      <p:bldP spid="24" grpId="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14282" y="152400"/>
            <a:ext cx="8929718" cy="1219200"/>
          </a:xfrm>
        </p:spPr>
        <p:txBody>
          <a:bodyPr>
            <a:noAutofit/>
          </a:bodyPr>
          <a:lstStyle/>
          <a:p>
            <a:r>
              <a:rPr lang="nl-NL" sz="2300" dirty="0" smtClean="0">
                <a:solidFill>
                  <a:srgbClr val="FF0000"/>
                </a:solidFill>
              </a:rPr>
              <a:t>Jetzt</a:t>
            </a:r>
            <a:r>
              <a:rPr lang="ru-RU" sz="2300" dirty="0" smtClean="0">
                <a:solidFill>
                  <a:srgbClr val="FF0000"/>
                </a:solidFill>
              </a:rPr>
              <a:t> </a:t>
            </a:r>
            <a:r>
              <a:rPr lang="nl-NL" sz="2300" dirty="0" smtClean="0">
                <a:solidFill>
                  <a:srgbClr val="FF0000"/>
                </a:solidFill>
              </a:rPr>
              <a:t> bekommt</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ihr </a:t>
            </a:r>
            <a:r>
              <a:rPr lang="ru-RU" sz="2300" dirty="0" smtClean="0">
                <a:solidFill>
                  <a:srgbClr val="FF0000"/>
                </a:solidFill>
              </a:rPr>
              <a:t>  </a:t>
            </a:r>
            <a:r>
              <a:rPr lang="nl-NL" sz="2300" dirty="0" smtClean="0">
                <a:solidFill>
                  <a:srgbClr val="FF0000"/>
                </a:solidFill>
              </a:rPr>
              <a:t>einen </a:t>
            </a:r>
            <a:r>
              <a:rPr lang="ru-RU" sz="2300" dirty="0" smtClean="0">
                <a:solidFill>
                  <a:srgbClr val="FF0000"/>
                </a:solidFill>
              </a:rPr>
              <a:t> </a:t>
            </a:r>
            <a:r>
              <a:rPr lang="nl-NL" sz="2300" dirty="0" smtClean="0">
                <a:solidFill>
                  <a:srgbClr val="FF0000"/>
                </a:solidFill>
              </a:rPr>
              <a:t>Text</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über </a:t>
            </a:r>
            <a:r>
              <a:rPr lang="ru-RU" sz="2300" dirty="0" smtClean="0">
                <a:solidFill>
                  <a:srgbClr val="FF0000"/>
                </a:solidFill>
              </a:rPr>
              <a:t> </a:t>
            </a:r>
            <a:r>
              <a:rPr lang="nl-NL" sz="2300" dirty="0" smtClean="0">
                <a:solidFill>
                  <a:srgbClr val="FF0000"/>
                </a:solidFill>
              </a:rPr>
              <a:t>typische</a:t>
            </a:r>
            <a:r>
              <a:rPr lang="ru-RU" sz="2300" dirty="0" smtClean="0">
                <a:solidFill>
                  <a:srgbClr val="FF0000"/>
                </a:solidFill>
              </a:rPr>
              <a:t> </a:t>
            </a:r>
            <a:r>
              <a:rPr lang="nl-NL" sz="2300" dirty="0" smtClean="0">
                <a:solidFill>
                  <a:srgbClr val="FF0000"/>
                </a:solidFill>
              </a:rPr>
              <a:t> ökologische</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Probleme. </a:t>
            </a:r>
            <a:r>
              <a:rPr lang="nl-NL" sz="2300" dirty="0" smtClean="0">
                <a:solidFill>
                  <a:srgbClr val="FF0000"/>
                </a:solidFill>
              </a:rPr>
              <a:t>Aber</a:t>
            </a:r>
            <a:r>
              <a:rPr lang="ru-RU" sz="2300" dirty="0" smtClean="0">
                <a:solidFill>
                  <a:srgbClr val="FF0000"/>
                </a:solidFill>
              </a:rPr>
              <a:t> </a:t>
            </a:r>
            <a:r>
              <a:rPr lang="nl-NL" sz="2300" dirty="0" smtClean="0">
                <a:solidFill>
                  <a:srgbClr val="FF0000"/>
                </a:solidFill>
              </a:rPr>
              <a:t> in</a:t>
            </a:r>
            <a:r>
              <a:rPr lang="ru-RU" sz="2300" dirty="0" smtClean="0">
                <a:solidFill>
                  <a:srgbClr val="FF0000"/>
                </a:solidFill>
              </a:rPr>
              <a:t> </a:t>
            </a:r>
            <a:r>
              <a:rPr lang="nl-NL" sz="2300" dirty="0" smtClean="0">
                <a:solidFill>
                  <a:srgbClr val="FF0000"/>
                </a:solidFill>
              </a:rPr>
              <a:t> den</a:t>
            </a:r>
            <a:r>
              <a:rPr lang="ru-RU" sz="2300" dirty="0" smtClean="0">
                <a:solidFill>
                  <a:srgbClr val="FF0000"/>
                </a:solidFill>
              </a:rPr>
              <a:t> </a:t>
            </a:r>
            <a:r>
              <a:rPr lang="nl-NL" sz="2300" dirty="0" smtClean="0">
                <a:solidFill>
                  <a:srgbClr val="FF0000"/>
                </a:solidFill>
              </a:rPr>
              <a:t> Text</a:t>
            </a:r>
            <a:r>
              <a:rPr lang="ru-RU" sz="2300" dirty="0" smtClean="0">
                <a:solidFill>
                  <a:srgbClr val="FF0000"/>
                </a:solidFill>
              </a:rPr>
              <a:t> </a:t>
            </a:r>
            <a:r>
              <a:rPr lang="nl-NL" sz="2300" dirty="0" smtClean="0">
                <a:solidFill>
                  <a:srgbClr val="FF0000"/>
                </a:solidFill>
              </a:rPr>
              <a:t> fehlen</a:t>
            </a:r>
            <a:r>
              <a:rPr lang="ru-RU" sz="2300" dirty="0" smtClean="0">
                <a:solidFill>
                  <a:srgbClr val="FF0000"/>
                </a:solidFill>
              </a:rPr>
              <a:t> </a:t>
            </a:r>
            <a:r>
              <a:rPr lang="nl-NL" sz="2300" dirty="0" smtClean="0">
                <a:solidFill>
                  <a:srgbClr val="FF0000"/>
                </a:solidFill>
              </a:rPr>
              <a:t> einige</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Wörter, statt dieser </a:t>
            </a:r>
            <a:r>
              <a:rPr lang="nl-NL" sz="2300" dirty="0" smtClean="0">
                <a:solidFill>
                  <a:srgbClr val="FF0000"/>
                </a:solidFill>
              </a:rPr>
              <a:t>Wörter</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sind </a:t>
            </a:r>
            <a:r>
              <a:rPr lang="ru-RU" sz="2300" dirty="0" smtClean="0">
                <a:solidFill>
                  <a:srgbClr val="FF0000"/>
                </a:solidFill>
              </a:rPr>
              <a:t> </a:t>
            </a:r>
            <a:r>
              <a:rPr lang="nl-NL" sz="2300" dirty="0" smtClean="0">
                <a:solidFill>
                  <a:srgbClr val="FF0000"/>
                </a:solidFill>
              </a:rPr>
              <a:t>Bilder</a:t>
            </a:r>
            <a:r>
              <a:rPr lang="nl-NL" sz="2300" dirty="0" smtClean="0">
                <a:solidFill>
                  <a:srgbClr val="FF0000"/>
                </a:solidFill>
              </a:rPr>
              <a:t>. Versucht </a:t>
            </a:r>
            <a:r>
              <a:rPr lang="ru-RU" sz="2300" dirty="0" smtClean="0">
                <a:solidFill>
                  <a:srgbClr val="FF0000"/>
                </a:solidFill>
              </a:rPr>
              <a:t> </a:t>
            </a:r>
            <a:r>
              <a:rPr lang="nl-NL" sz="2300" dirty="0" smtClean="0">
                <a:solidFill>
                  <a:srgbClr val="FF0000"/>
                </a:solidFill>
              </a:rPr>
              <a:t>den</a:t>
            </a:r>
            <a:r>
              <a:rPr lang="ru-RU" sz="2300" dirty="0" smtClean="0">
                <a:solidFill>
                  <a:srgbClr val="FF0000"/>
                </a:solidFill>
              </a:rPr>
              <a:t> </a:t>
            </a:r>
            <a:r>
              <a:rPr lang="nl-NL" sz="2300" dirty="0" smtClean="0">
                <a:solidFill>
                  <a:srgbClr val="FF0000"/>
                </a:solidFill>
              </a:rPr>
              <a:t> ganzen</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Text </a:t>
            </a:r>
            <a:r>
              <a:rPr lang="ru-RU" sz="2300" dirty="0" smtClean="0">
                <a:solidFill>
                  <a:srgbClr val="FF0000"/>
                </a:solidFill>
              </a:rPr>
              <a:t> </a:t>
            </a:r>
            <a:r>
              <a:rPr lang="nl-NL" sz="2300" dirty="0" smtClean="0">
                <a:solidFill>
                  <a:srgbClr val="FF0000"/>
                </a:solidFill>
              </a:rPr>
              <a:t>zu</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lessen </a:t>
            </a:r>
            <a:r>
              <a:rPr lang="ru-RU" sz="2300" dirty="0" smtClean="0">
                <a:solidFill>
                  <a:srgbClr val="FF0000"/>
                </a:solidFill>
              </a:rPr>
              <a:t> </a:t>
            </a:r>
            <a:r>
              <a:rPr lang="nl-NL" sz="2300" dirty="0" smtClean="0">
                <a:solidFill>
                  <a:srgbClr val="FF0000"/>
                </a:solidFill>
              </a:rPr>
              <a:t>und </a:t>
            </a:r>
            <a:r>
              <a:rPr lang="ru-RU" sz="2300" dirty="0" smtClean="0">
                <a:solidFill>
                  <a:srgbClr val="FF0000"/>
                </a:solidFill>
              </a:rPr>
              <a:t> </a:t>
            </a:r>
            <a:r>
              <a:rPr lang="nl-NL" sz="2300" dirty="0" smtClean="0">
                <a:solidFill>
                  <a:srgbClr val="FF0000"/>
                </a:solidFill>
              </a:rPr>
              <a:t>setzt </a:t>
            </a:r>
            <a:r>
              <a:rPr lang="ru-RU" sz="2300" dirty="0" smtClean="0">
                <a:solidFill>
                  <a:srgbClr val="FF0000"/>
                </a:solidFill>
              </a:rPr>
              <a:t> </a:t>
            </a:r>
            <a:r>
              <a:rPr lang="nl-NL" sz="2300" dirty="0" smtClean="0">
                <a:solidFill>
                  <a:srgbClr val="FF0000"/>
                </a:solidFill>
              </a:rPr>
              <a:t>die</a:t>
            </a:r>
            <a:r>
              <a:rPr lang="ru-RU" sz="2300" dirty="0" smtClean="0">
                <a:solidFill>
                  <a:srgbClr val="FF0000"/>
                </a:solidFill>
              </a:rPr>
              <a:t> </a:t>
            </a:r>
            <a:r>
              <a:rPr lang="nl-NL" sz="2300" dirty="0" smtClean="0">
                <a:solidFill>
                  <a:srgbClr val="FF0000"/>
                </a:solidFill>
              </a:rPr>
              <a:t> </a:t>
            </a:r>
            <a:r>
              <a:rPr lang="nl-NL" sz="2300" dirty="0" smtClean="0">
                <a:solidFill>
                  <a:srgbClr val="FF0000"/>
                </a:solidFill>
              </a:rPr>
              <a:t>fehlenden </a:t>
            </a:r>
            <a:r>
              <a:rPr lang="ru-RU" sz="2300" dirty="0" smtClean="0">
                <a:solidFill>
                  <a:srgbClr val="FF0000"/>
                </a:solidFill>
              </a:rPr>
              <a:t> </a:t>
            </a:r>
            <a:r>
              <a:rPr lang="nl-NL" sz="2300" dirty="0" smtClean="0">
                <a:solidFill>
                  <a:srgbClr val="FF0000"/>
                </a:solidFill>
              </a:rPr>
              <a:t>Wörter </a:t>
            </a:r>
            <a:r>
              <a:rPr lang="nl-NL" sz="2300" dirty="0" smtClean="0">
                <a:solidFill>
                  <a:srgbClr val="FF0000"/>
                </a:solidFill>
              </a:rPr>
              <a:t>ein</a:t>
            </a:r>
            <a:r>
              <a:rPr lang="nl-NL" sz="2400" dirty="0" smtClean="0">
                <a:solidFill>
                  <a:srgbClr val="FF0000"/>
                </a:solidFill>
              </a:rPr>
              <a:t>.</a:t>
            </a:r>
            <a:endParaRPr lang="ru-RU" sz="2400" dirty="0">
              <a:solidFill>
                <a:srgbClr val="FF0000"/>
              </a:solidFill>
            </a:endParaRPr>
          </a:p>
        </p:txBody>
      </p:sp>
      <p:sp>
        <p:nvSpPr>
          <p:cNvPr id="19" name="Блок-схема: процесс 18"/>
          <p:cNvSpPr/>
          <p:nvPr/>
        </p:nvSpPr>
        <p:spPr>
          <a:xfrm>
            <a:off x="500034" y="1428736"/>
            <a:ext cx="3214710" cy="57150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1) Tiere, Pflanzen und </a:t>
            </a:r>
            <a:endParaRPr lang="ru-RU" sz="2400" dirty="0"/>
          </a:p>
        </p:txBody>
      </p:sp>
      <p:sp>
        <p:nvSpPr>
          <p:cNvPr id="23" name="Блок-схема: процесс 22"/>
          <p:cNvSpPr/>
          <p:nvPr/>
        </p:nvSpPr>
        <p:spPr>
          <a:xfrm>
            <a:off x="4500562" y="5786454"/>
            <a:ext cx="2714644" cy="64294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und Energie.</a:t>
            </a:r>
            <a:endParaRPr lang="ru-RU" sz="2400" dirty="0"/>
          </a:p>
        </p:txBody>
      </p:sp>
      <p:pic>
        <p:nvPicPr>
          <p:cNvPr id="1041" name="Picture 17" descr="img3"/>
          <p:cNvPicPr>
            <a:picLocks noChangeAspect="1" noChangeArrowheads="1"/>
          </p:cNvPicPr>
          <p:nvPr/>
        </p:nvPicPr>
        <p:blipFill>
          <a:blip r:embed="rId2"/>
          <a:srcRect/>
          <a:stretch>
            <a:fillRect/>
          </a:stretch>
        </p:blipFill>
        <p:spPr bwMode="auto">
          <a:xfrm>
            <a:off x="3500430" y="1428736"/>
            <a:ext cx="571504" cy="889006"/>
          </a:xfrm>
          <a:prstGeom prst="rect">
            <a:avLst/>
          </a:prstGeom>
          <a:noFill/>
          <a:ln w="9525">
            <a:noFill/>
            <a:miter lim="800000"/>
            <a:headEnd/>
            <a:tailEnd/>
          </a:ln>
        </p:spPr>
      </p:pic>
      <p:sp>
        <p:nvSpPr>
          <p:cNvPr id="25" name="Блок-схема: процесс 24"/>
          <p:cNvSpPr/>
          <p:nvPr/>
        </p:nvSpPr>
        <p:spPr>
          <a:xfrm>
            <a:off x="500034" y="2285992"/>
            <a:ext cx="1000132" cy="57150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t>2) </a:t>
            </a:r>
            <a:r>
              <a:rPr lang="ru-RU" sz="2400" dirty="0" err="1" smtClean="0"/>
              <a:t>Die</a:t>
            </a:r>
            <a:endParaRPr lang="ru-RU" sz="2400" dirty="0"/>
          </a:p>
        </p:txBody>
      </p:sp>
      <p:pic>
        <p:nvPicPr>
          <p:cNvPr id="1042" name="Picture 18" descr="img4"/>
          <p:cNvPicPr>
            <a:picLocks noChangeAspect="1" noChangeArrowheads="1"/>
          </p:cNvPicPr>
          <p:nvPr/>
        </p:nvPicPr>
        <p:blipFill>
          <a:blip r:embed="rId3"/>
          <a:srcRect/>
          <a:stretch>
            <a:fillRect/>
          </a:stretch>
        </p:blipFill>
        <p:spPr bwMode="auto">
          <a:xfrm>
            <a:off x="1500166" y="2285992"/>
            <a:ext cx="714380" cy="528641"/>
          </a:xfrm>
          <a:prstGeom prst="rect">
            <a:avLst/>
          </a:prstGeom>
          <a:noFill/>
          <a:ln w="9525">
            <a:noFill/>
            <a:miter lim="800000"/>
            <a:headEnd/>
            <a:tailEnd/>
          </a:ln>
        </p:spPr>
      </p:pic>
      <p:sp>
        <p:nvSpPr>
          <p:cNvPr id="27" name="Блок-схема: процесс 26"/>
          <p:cNvSpPr/>
          <p:nvPr/>
        </p:nvSpPr>
        <p:spPr>
          <a:xfrm>
            <a:off x="500034" y="5786454"/>
            <a:ext cx="4000528" cy="64294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7) Die Deutschen sparen</a:t>
            </a:r>
            <a:endParaRPr lang="ru-RU" sz="2400" dirty="0"/>
          </a:p>
        </p:txBody>
      </p:sp>
      <p:sp>
        <p:nvSpPr>
          <p:cNvPr id="28" name="Блок-схема: процесс 27"/>
          <p:cNvSpPr/>
          <p:nvPr/>
        </p:nvSpPr>
        <p:spPr>
          <a:xfrm>
            <a:off x="500034" y="3071810"/>
            <a:ext cx="4000528" cy="57150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t>3) </a:t>
            </a:r>
            <a:r>
              <a:rPr lang="ru-RU" sz="2400" dirty="0" err="1" smtClean="0"/>
              <a:t>Die</a:t>
            </a:r>
            <a:r>
              <a:rPr lang="ru-RU" sz="2400" dirty="0" smtClean="0"/>
              <a:t> </a:t>
            </a:r>
            <a:r>
              <a:rPr lang="ru-RU" sz="2400" dirty="0" err="1" smtClean="0"/>
              <a:t>Abgase</a:t>
            </a:r>
            <a:r>
              <a:rPr lang="ru-RU" sz="2400" dirty="0" smtClean="0"/>
              <a:t> </a:t>
            </a:r>
            <a:r>
              <a:rPr lang="ru-RU" sz="2400" dirty="0" err="1" smtClean="0"/>
              <a:t>zerstören</a:t>
            </a:r>
            <a:r>
              <a:rPr lang="ru-RU" sz="2400" dirty="0" smtClean="0"/>
              <a:t> </a:t>
            </a:r>
            <a:r>
              <a:rPr lang="ru-RU" sz="2400" b="1" dirty="0" smtClean="0"/>
              <a:t>O</a:t>
            </a:r>
            <a:r>
              <a:rPr lang="ru-RU" sz="2400" b="1" baseline="-25000" dirty="0" smtClean="0"/>
              <a:t>3</a:t>
            </a:r>
            <a:endParaRPr lang="ru-RU" sz="2400" dirty="0"/>
          </a:p>
        </p:txBody>
      </p:sp>
      <p:sp>
        <p:nvSpPr>
          <p:cNvPr id="29" name="Блок-схема: процесс 28"/>
          <p:cNvSpPr/>
          <p:nvPr/>
        </p:nvSpPr>
        <p:spPr>
          <a:xfrm>
            <a:off x="500034" y="3643314"/>
            <a:ext cx="5357850" cy="57150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t>4) </a:t>
            </a:r>
            <a:r>
              <a:rPr lang="ru-RU" sz="2400" dirty="0" err="1" smtClean="0"/>
              <a:t>Giftige</a:t>
            </a:r>
            <a:r>
              <a:rPr lang="ru-RU" sz="2400" dirty="0" smtClean="0"/>
              <a:t> </a:t>
            </a:r>
            <a:r>
              <a:rPr lang="ru-RU" sz="2400" dirty="0" err="1" smtClean="0"/>
              <a:t>Stoffe</a:t>
            </a:r>
            <a:r>
              <a:rPr lang="ru-RU" sz="2400" dirty="0" smtClean="0"/>
              <a:t> </a:t>
            </a:r>
            <a:r>
              <a:rPr lang="ru-RU" sz="2400" dirty="0" err="1" smtClean="0"/>
              <a:t>verschmutzen</a:t>
            </a:r>
            <a:r>
              <a:rPr lang="ru-RU" sz="2400" dirty="0" smtClean="0"/>
              <a:t> </a:t>
            </a:r>
            <a:endParaRPr lang="ru-RU" sz="2400" dirty="0"/>
          </a:p>
        </p:txBody>
      </p:sp>
      <p:pic>
        <p:nvPicPr>
          <p:cNvPr id="1043" name="Picture 19" descr="img5"/>
          <p:cNvPicPr>
            <a:picLocks noChangeAspect="1" noChangeArrowheads="1"/>
          </p:cNvPicPr>
          <p:nvPr/>
        </p:nvPicPr>
        <p:blipFill>
          <a:blip r:embed="rId4"/>
          <a:srcRect/>
          <a:stretch>
            <a:fillRect/>
          </a:stretch>
        </p:blipFill>
        <p:spPr bwMode="auto">
          <a:xfrm>
            <a:off x="4643438" y="3571876"/>
            <a:ext cx="1785950" cy="571504"/>
          </a:xfrm>
          <a:prstGeom prst="rect">
            <a:avLst/>
          </a:prstGeom>
          <a:noFill/>
          <a:ln w="9525">
            <a:noFill/>
            <a:miter lim="800000"/>
            <a:headEnd/>
            <a:tailEnd/>
          </a:ln>
        </p:spPr>
      </p:pic>
      <p:sp>
        <p:nvSpPr>
          <p:cNvPr id="31" name="Блок-схема: процесс 30"/>
          <p:cNvSpPr/>
          <p:nvPr/>
        </p:nvSpPr>
        <p:spPr>
          <a:xfrm>
            <a:off x="500034" y="4214818"/>
            <a:ext cx="5357850" cy="571504"/>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5) 60% der Tannen sind krank, viele </a:t>
            </a:r>
            <a:endParaRPr lang="ru-RU" sz="2400" dirty="0"/>
          </a:p>
        </p:txBody>
      </p:sp>
      <p:pic>
        <p:nvPicPr>
          <p:cNvPr id="1044" name="Picture 20" descr="img6"/>
          <p:cNvPicPr>
            <a:picLocks noChangeAspect="1" noChangeArrowheads="1"/>
          </p:cNvPicPr>
          <p:nvPr/>
        </p:nvPicPr>
        <p:blipFill>
          <a:blip r:embed="rId5"/>
          <a:srcRect/>
          <a:stretch>
            <a:fillRect/>
          </a:stretch>
        </p:blipFill>
        <p:spPr bwMode="auto">
          <a:xfrm>
            <a:off x="5357818" y="4214818"/>
            <a:ext cx="904875" cy="619125"/>
          </a:xfrm>
          <a:prstGeom prst="rect">
            <a:avLst/>
          </a:prstGeom>
          <a:noFill/>
          <a:ln w="9525">
            <a:noFill/>
            <a:miter lim="800000"/>
            <a:headEnd/>
            <a:tailEnd/>
          </a:ln>
        </p:spPr>
      </p:pic>
      <p:sp>
        <p:nvSpPr>
          <p:cNvPr id="33" name="Блок-схема: процесс 32"/>
          <p:cNvSpPr/>
          <p:nvPr/>
        </p:nvSpPr>
        <p:spPr>
          <a:xfrm>
            <a:off x="6215074" y="4143380"/>
            <a:ext cx="2714644" cy="64294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in Gefahr.</a:t>
            </a:r>
            <a:endParaRPr lang="ru-RU" sz="2400" dirty="0"/>
          </a:p>
        </p:txBody>
      </p:sp>
      <p:sp>
        <p:nvSpPr>
          <p:cNvPr id="35" name="Блок-схема: процесс 34"/>
          <p:cNvSpPr/>
          <p:nvPr/>
        </p:nvSpPr>
        <p:spPr>
          <a:xfrm>
            <a:off x="571472" y="4857760"/>
            <a:ext cx="5214974" cy="64294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dirty="0" smtClean="0"/>
              <a:t>6) </a:t>
            </a:r>
            <a:r>
              <a:rPr lang="ru-RU" sz="2400" dirty="0" err="1" smtClean="0"/>
              <a:t>Die</a:t>
            </a:r>
            <a:r>
              <a:rPr lang="ru-RU" sz="2400" dirty="0" smtClean="0"/>
              <a:t> </a:t>
            </a:r>
            <a:r>
              <a:rPr lang="ru-RU" sz="2400" dirty="0" err="1" smtClean="0"/>
              <a:t>Sauerregen</a:t>
            </a:r>
            <a:r>
              <a:rPr lang="ru-RU" sz="2400" dirty="0" smtClean="0"/>
              <a:t> </a:t>
            </a:r>
            <a:r>
              <a:rPr lang="ru-RU" sz="2400" dirty="0" err="1" smtClean="0"/>
              <a:t>zerstören</a:t>
            </a:r>
            <a:r>
              <a:rPr lang="ru-RU" sz="2400" dirty="0" smtClean="0"/>
              <a:t> </a:t>
            </a:r>
            <a:r>
              <a:rPr lang="ru-RU" sz="2400" dirty="0" err="1" smtClean="0"/>
              <a:t>die</a:t>
            </a:r>
            <a:endParaRPr lang="ru-RU" sz="2400" dirty="0"/>
          </a:p>
        </p:txBody>
      </p:sp>
      <p:pic>
        <p:nvPicPr>
          <p:cNvPr id="1045" name="Picture 21" descr="img7"/>
          <p:cNvPicPr>
            <a:picLocks noChangeAspect="1" noChangeArrowheads="1"/>
          </p:cNvPicPr>
          <p:nvPr/>
        </p:nvPicPr>
        <p:blipFill>
          <a:blip r:embed="rId6"/>
          <a:srcRect/>
          <a:stretch>
            <a:fillRect/>
          </a:stretch>
        </p:blipFill>
        <p:spPr bwMode="auto">
          <a:xfrm>
            <a:off x="4857752" y="4929198"/>
            <a:ext cx="523875" cy="561975"/>
          </a:xfrm>
          <a:prstGeom prst="rect">
            <a:avLst/>
          </a:prstGeom>
          <a:noFill/>
          <a:ln w="9525">
            <a:noFill/>
            <a:miter lim="800000"/>
            <a:headEnd/>
            <a:tailEnd/>
          </a:ln>
        </p:spPr>
      </p:pic>
      <p:sp>
        <p:nvSpPr>
          <p:cNvPr id="37" name="Блок-схема: процесс 36"/>
          <p:cNvSpPr/>
          <p:nvPr/>
        </p:nvSpPr>
        <p:spPr>
          <a:xfrm>
            <a:off x="4143372" y="1357298"/>
            <a:ext cx="2714644" cy="642942"/>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dirty="0" smtClean="0"/>
              <a:t>kommen in Gefahr.</a:t>
            </a:r>
            <a:endParaRPr lang="ru-RU" sz="2400" dirty="0"/>
          </a:p>
        </p:txBody>
      </p:sp>
      <p:pic>
        <p:nvPicPr>
          <p:cNvPr id="1046" name="Picture 22" descr="img8"/>
          <p:cNvPicPr>
            <a:picLocks noChangeAspect="1" noChangeArrowheads="1"/>
          </p:cNvPicPr>
          <p:nvPr/>
        </p:nvPicPr>
        <p:blipFill>
          <a:blip r:embed="rId7"/>
          <a:srcRect/>
          <a:stretch>
            <a:fillRect/>
          </a:stretch>
        </p:blipFill>
        <p:spPr bwMode="auto">
          <a:xfrm>
            <a:off x="3857620" y="5572140"/>
            <a:ext cx="642942" cy="9386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250" autoRev="1" fill="hold">
                                          <p:stCondLst>
                                            <p:cond delay="0"/>
                                          </p:stCondLst>
                                        </p:cTn>
                                        <p:tgtEl>
                                          <p:spTgt spid="3"/>
                                        </p:tgtEl>
                                        <p:attrNameLst>
                                          <p:attrName>ppt_w</p:attrName>
                                        </p:attrNameLst>
                                      </p:cBhvr>
                                    </p:anim>
                                    <p:anim by="(#ppt_w*0.50)" calcmode="lin" valueType="num">
                                      <p:cBhvr>
                                        <p:cTn id="8" dur="250" decel="50000" autoRev="1" fill="hold">
                                          <p:stCondLst>
                                            <p:cond delay="0"/>
                                          </p:stCondLst>
                                        </p:cTn>
                                        <p:tgtEl>
                                          <p:spTgt spid="3"/>
                                        </p:tgtEl>
                                        <p:attrNameLst>
                                          <p:attrName>ppt_x</p:attrName>
                                        </p:attrNameLst>
                                      </p:cBhvr>
                                    </p:anim>
                                    <p:anim from="(-#ppt_h/2)" to="(#ppt_y)" calcmode="lin" valueType="num">
                                      <p:cBhvr>
                                        <p:cTn id="9" dur="500" fill="hold">
                                          <p:stCondLst>
                                            <p:cond delay="0"/>
                                          </p:stCondLst>
                                        </p:cTn>
                                        <p:tgtEl>
                                          <p:spTgt spid="3"/>
                                        </p:tgtEl>
                                        <p:attrNameLst>
                                          <p:attrName>ppt_y</p:attrName>
                                        </p:attrNameLst>
                                      </p:cBhvr>
                                    </p:anim>
                                    <p:animRot by="21600000">
                                      <p:cBhvr>
                                        <p:cTn id="10" dur="5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par>
                                <p:cTn id="16" presetID="22" presetClass="entr" presetSubtype="4" fill="hold" nodeType="withEffect">
                                  <p:stCondLst>
                                    <p:cond delay="0"/>
                                  </p:stCondLst>
                                  <p:childTnLst>
                                    <p:set>
                                      <p:cBhvr>
                                        <p:cTn id="17" dur="1" fill="hold">
                                          <p:stCondLst>
                                            <p:cond delay="0"/>
                                          </p:stCondLst>
                                        </p:cTn>
                                        <p:tgtEl>
                                          <p:spTgt spid="1041"/>
                                        </p:tgtEl>
                                        <p:attrNameLst>
                                          <p:attrName>style.visibility</p:attrName>
                                        </p:attrNameLst>
                                      </p:cBhvr>
                                      <p:to>
                                        <p:strVal val="visible"/>
                                      </p:to>
                                    </p:set>
                                    <p:animEffect transition="in" filter="wipe(down)">
                                      <p:cBhvr>
                                        <p:cTn id="18" dur="500"/>
                                        <p:tgtEl>
                                          <p:spTgt spid="104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nodeType="withEffect">
                                  <p:stCondLst>
                                    <p:cond delay="0"/>
                                  </p:stCondLst>
                                  <p:childTnLst>
                                    <p:set>
                                      <p:cBhvr>
                                        <p:cTn id="28" dur="1" fill="hold">
                                          <p:stCondLst>
                                            <p:cond delay="0"/>
                                          </p:stCondLst>
                                        </p:cTn>
                                        <p:tgtEl>
                                          <p:spTgt spid="1042"/>
                                        </p:tgtEl>
                                        <p:attrNameLst>
                                          <p:attrName>style.visibility</p:attrName>
                                        </p:attrNameLst>
                                      </p:cBhvr>
                                      <p:to>
                                        <p:strVal val="visible"/>
                                      </p:to>
                                    </p:set>
                                    <p:animEffect transition="in" filter="wipe(down)">
                                      <p:cBhvr>
                                        <p:cTn id="29" dur="500"/>
                                        <p:tgtEl>
                                          <p:spTgt spid="104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par>
                                <p:cTn id="40" presetID="22" presetClass="entr" presetSubtype="4" fill="hold" nodeType="withEffect">
                                  <p:stCondLst>
                                    <p:cond delay="0"/>
                                  </p:stCondLst>
                                  <p:childTnLst>
                                    <p:set>
                                      <p:cBhvr>
                                        <p:cTn id="41" dur="1" fill="hold">
                                          <p:stCondLst>
                                            <p:cond delay="0"/>
                                          </p:stCondLst>
                                        </p:cTn>
                                        <p:tgtEl>
                                          <p:spTgt spid="1043"/>
                                        </p:tgtEl>
                                        <p:attrNameLst>
                                          <p:attrName>style.visibility</p:attrName>
                                        </p:attrNameLst>
                                      </p:cBhvr>
                                      <p:to>
                                        <p:strVal val="visible"/>
                                      </p:to>
                                    </p:set>
                                    <p:animEffect transition="in" filter="wipe(down)">
                                      <p:cBhvr>
                                        <p:cTn id="42" dur="500"/>
                                        <p:tgtEl>
                                          <p:spTgt spid="10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nodeType="withEffect">
                                  <p:stCondLst>
                                    <p:cond delay="0"/>
                                  </p:stCondLst>
                                  <p:childTnLst>
                                    <p:set>
                                      <p:cBhvr>
                                        <p:cTn id="49" dur="1" fill="hold">
                                          <p:stCondLst>
                                            <p:cond delay="0"/>
                                          </p:stCondLst>
                                        </p:cTn>
                                        <p:tgtEl>
                                          <p:spTgt spid="1044"/>
                                        </p:tgtEl>
                                        <p:attrNameLst>
                                          <p:attrName>style.visibility</p:attrName>
                                        </p:attrNameLst>
                                      </p:cBhvr>
                                      <p:to>
                                        <p:strVal val="visible"/>
                                      </p:to>
                                    </p:set>
                                    <p:animEffect transition="in" filter="wipe(down)">
                                      <p:cBhvr>
                                        <p:cTn id="50" dur="500"/>
                                        <p:tgtEl>
                                          <p:spTgt spid="104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par>
                                <p:cTn id="59" presetID="22" presetClass="entr" presetSubtype="4" fill="hold" nodeType="withEffect">
                                  <p:stCondLst>
                                    <p:cond delay="0"/>
                                  </p:stCondLst>
                                  <p:childTnLst>
                                    <p:set>
                                      <p:cBhvr>
                                        <p:cTn id="60" dur="1" fill="hold">
                                          <p:stCondLst>
                                            <p:cond delay="0"/>
                                          </p:stCondLst>
                                        </p:cTn>
                                        <p:tgtEl>
                                          <p:spTgt spid="1045"/>
                                        </p:tgtEl>
                                        <p:attrNameLst>
                                          <p:attrName>style.visibility</p:attrName>
                                        </p:attrNameLst>
                                      </p:cBhvr>
                                      <p:to>
                                        <p:strVal val="visible"/>
                                      </p:to>
                                    </p:set>
                                    <p:animEffect transition="in" filter="wipe(down)">
                                      <p:cBhvr>
                                        <p:cTn id="61" dur="500"/>
                                        <p:tgtEl>
                                          <p:spTgt spid="104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par>
                                <p:cTn id="67" presetID="22" presetClass="entr" presetSubtype="4" fill="hold" nodeType="withEffect">
                                  <p:stCondLst>
                                    <p:cond delay="0"/>
                                  </p:stCondLst>
                                  <p:childTnLst>
                                    <p:set>
                                      <p:cBhvr>
                                        <p:cTn id="68" dur="1" fill="hold">
                                          <p:stCondLst>
                                            <p:cond delay="0"/>
                                          </p:stCondLst>
                                        </p:cTn>
                                        <p:tgtEl>
                                          <p:spTgt spid="1046"/>
                                        </p:tgtEl>
                                        <p:attrNameLst>
                                          <p:attrName>style.visibility</p:attrName>
                                        </p:attrNameLst>
                                      </p:cBhvr>
                                      <p:to>
                                        <p:strVal val="visible"/>
                                      </p:to>
                                    </p:set>
                                    <p:animEffect transition="in" filter="wipe(down)">
                                      <p:cBhvr>
                                        <p:cTn id="69" dur="500"/>
                                        <p:tgtEl>
                                          <p:spTgt spid="104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3" grpId="0"/>
      <p:bldP spid="25" grpId="0"/>
      <p:bldP spid="27" grpId="0"/>
      <p:bldP spid="28" grpId="0"/>
      <p:bldP spid="29" grpId="0"/>
      <p:bldP spid="31" grpId="0"/>
      <p:bldP spid="33" grpId="0"/>
      <p:bldP spid="35"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sz="3200" b="1" smtClean="0">
                <a:solidFill>
                  <a:srgbClr val="FF0000"/>
                </a:solidFill>
              </a:rPr>
              <a:t>Jetzt wissen wir, was in Gefahr ist und warum. Aber was müssen wir machen?</a:t>
            </a:r>
            <a:endParaRPr lang="ru-RU" sz="3200" dirty="0">
              <a:solidFill>
                <a:srgbClr val="FF0000"/>
              </a:solidFill>
            </a:endParaRPr>
          </a:p>
        </p:txBody>
      </p:sp>
      <p:graphicFrame>
        <p:nvGraphicFramePr>
          <p:cNvPr id="4" name="Таблица 3"/>
          <p:cNvGraphicFramePr>
            <a:graphicFrameLocks noGrp="1"/>
          </p:cNvGraphicFramePr>
          <p:nvPr/>
        </p:nvGraphicFramePr>
        <p:xfrm>
          <a:off x="214282" y="1500174"/>
          <a:ext cx="8610956" cy="3071831"/>
        </p:xfrm>
        <a:graphic>
          <a:graphicData uri="http://schemas.openxmlformats.org/drawingml/2006/table">
            <a:tbl>
              <a:tblPr/>
              <a:tblGrid>
                <a:gridCol w="4305028"/>
                <a:gridCol w="4305928"/>
              </a:tblGrid>
              <a:tr h="438833">
                <a:tc>
                  <a:txBody>
                    <a:bodyPr/>
                    <a:lstStyle/>
                    <a:p>
                      <a:pPr algn="ctr">
                        <a:spcAft>
                          <a:spcPts val="0"/>
                        </a:spcAft>
                      </a:pPr>
                      <a:r>
                        <a:rPr lang="en-US" sz="1800" dirty="0">
                          <a:latin typeface="Arial"/>
                          <a:ea typeface="Times New Roman"/>
                          <a:cs typeface="Times New Roman"/>
                        </a:rPr>
                        <a:t>Problem</a:t>
                      </a:r>
                      <a:endParaRPr lang="ru-RU" sz="18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latin typeface="Arial"/>
                          <a:ea typeface="Times New Roman"/>
                          <a:cs typeface="Times New Roman"/>
                        </a:rPr>
                        <a:t>Was </a:t>
                      </a:r>
                      <a:r>
                        <a:rPr lang="en-US" sz="1800" dirty="0" err="1">
                          <a:latin typeface="Arial"/>
                          <a:ea typeface="Times New Roman"/>
                          <a:cs typeface="Times New Roman"/>
                        </a:rPr>
                        <a:t>ist</a:t>
                      </a:r>
                      <a:r>
                        <a:rPr lang="en-US" sz="1800" dirty="0">
                          <a:latin typeface="Arial"/>
                          <a:ea typeface="Times New Roman"/>
                          <a:cs typeface="Times New Roman"/>
                        </a:rPr>
                        <a:t> </a:t>
                      </a:r>
                      <a:r>
                        <a:rPr lang="en-US" sz="1800" dirty="0" err="1">
                          <a:latin typeface="Arial"/>
                          <a:ea typeface="Times New Roman"/>
                          <a:cs typeface="Times New Roman"/>
                        </a:rPr>
                        <a:t>zu</a:t>
                      </a:r>
                      <a:r>
                        <a:rPr lang="en-US" sz="1800" dirty="0">
                          <a:latin typeface="Arial"/>
                          <a:ea typeface="Times New Roman"/>
                          <a:cs typeface="Times New Roman"/>
                        </a:rPr>
                        <a:t> </a:t>
                      </a:r>
                      <a:r>
                        <a:rPr lang="en-US" sz="1800" dirty="0" err="1">
                          <a:latin typeface="Arial"/>
                          <a:ea typeface="Times New Roman"/>
                          <a:cs typeface="Times New Roman"/>
                        </a:rPr>
                        <a:t>machen</a:t>
                      </a:r>
                      <a:r>
                        <a:rPr lang="en-US" sz="1800" dirty="0">
                          <a:latin typeface="Arial"/>
                          <a:ea typeface="Times New Roman"/>
                          <a:cs typeface="Times New Roman"/>
                        </a:rPr>
                        <a:t>?</a:t>
                      </a:r>
                      <a:endParaRPr lang="ru-RU" sz="18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8833">
                <a:tc>
                  <a:txBody>
                    <a:bodyPr/>
                    <a:lstStyle/>
                    <a:p>
                      <a:pPr>
                        <a:spcAft>
                          <a:spcPts val="0"/>
                        </a:spcAft>
                      </a:pPr>
                      <a:endParaRPr lang="en-US" sz="10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00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82" name="Rectangle 2"/>
          <p:cNvSpPr>
            <a:spLocks noChangeArrowheads="1"/>
          </p:cNvSpPr>
          <p:nvPr/>
        </p:nvSpPr>
        <p:spPr bwMode="auto">
          <a:xfrm>
            <a:off x="1643042" y="2000240"/>
            <a:ext cx="164307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sauer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Regen</a:t>
            </a:r>
            <a:endParaRPr kumimoji="0" lang="en-US" b="0" i="0" u="none" strike="noStrike" cap="none" normalizeH="0" baseline="0" dirty="0" smtClean="0">
              <a:ln>
                <a:noFill/>
              </a:ln>
              <a:solidFill>
                <a:schemeClr val="tx1"/>
              </a:solidFill>
              <a:effectLst/>
              <a:latin typeface="Arial" pitchFamily="34" charset="0"/>
            </a:endParaRPr>
          </a:p>
        </p:txBody>
      </p:sp>
      <p:sp>
        <p:nvSpPr>
          <p:cNvPr id="20484" name="Rectangle 4"/>
          <p:cNvSpPr>
            <a:spLocks noChangeArrowheads="1"/>
          </p:cNvSpPr>
          <p:nvPr/>
        </p:nvSpPr>
        <p:spPr bwMode="auto">
          <a:xfrm>
            <a:off x="5572132" y="2000240"/>
            <a:ext cx="196727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den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Tieren</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helfen</a:t>
            </a:r>
            <a:endParaRPr kumimoji="0" lang="en-US" b="0" i="0" u="none" strike="noStrike" cap="none" normalizeH="0" baseline="0" dirty="0" smtClean="0">
              <a:ln>
                <a:noFill/>
              </a:ln>
              <a:solidFill>
                <a:schemeClr val="tx1"/>
              </a:solidFill>
              <a:effectLst/>
              <a:latin typeface="Arial" pitchFamily="34" charset="0"/>
            </a:endParaRPr>
          </a:p>
        </p:txBody>
      </p:sp>
      <p:sp>
        <p:nvSpPr>
          <p:cNvPr id="20485" name="Rectangle 5"/>
          <p:cNvSpPr>
            <a:spLocks noChangeArrowheads="1"/>
          </p:cNvSpPr>
          <p:nvPr/>
        </p:nvSpPr>
        <p:spPr bwMode="auto">
          <a:xfrm>
            <a:off x="5643570" y="2428868"/>
            <a:ext cx="1749197"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Energie</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sparen</a:t>
            </a:r>
            <a:endParaRPr kumimoji="0" lang="en-US" b="0" i="0" u="none" strike="noStrike" cap="none" normalizeH="0" baseline="0" dirty="0" smtClean="0">
              <a:ln>
                <a:noFill/>
              </a:ln>
              <a:solidFill>
                <a:schemeClr val="tx1"/>
              </a:solidFill>
              <a:effectLst/>
              <a:latin typeface="Arial" pitchFamily="34" charset="0"/>
            </a:endParaRPr>
          </a:p>
        </p:txBody>
      </p:sp>
      <p:sp>
        <p:nvSpPr>
          <p:cNvPr id="20486" name="Rectangle 6"/>
          <p:cNvSpPr>
            <a:spLocks noChangeArrowheads="1"/>
          </p:cNvSpPr>
          <p:nvPr/>
        </p:nvSpPr>
        <p:spPr bwMode="auto">
          <a:xfrm>
            <a:off x="1214414" y="2428868"/>
            <a:ext cx="241604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die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Ozonloch</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machen</a:t>
            </a:r>
            <a:endParaRPr kumimoji="0" lang="en-US" b="0" i="0" u="none" strike="noStrike" cap="none" normalizeH="0" baseline="0" dirty="0" smtClean="0">
              <a:ln>
                <a:noFill/>
              </a:ln>
              <a:solidFill>
                <a:schemeClr val="tx1"/>
              </a:solidFill>
              <a:effectLst/>
              <a:latin typeface="Arial" pitchFamily="34" charset="0"/>
            </a:endParaRPr>
          </a:p>
        </p:txBody>
      </p:sp>
      <p:sp>
        <p:nvSpPr>
          <p:cNvPr id="20487" name="Rectangle 7"/>
          <p:cNvSpPr>
            <a:spLocks noChangeArrowheads="1"/>
          </p:cNvSpPr>
          <p:nvPr/>
        </p:nvSpPr>
        <p:spPr bwMode="auto">
          <a:xfrm>
            <a:off x="5643570" y="2857496"/>
            <a:ext cx="172778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Wasser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sparen</a:t>
            </a:r>
            <a:endParaRPr kumimoji="0" lang="en-US" b="0" i="0" u="none" strike="noStrike" cap="none" normalizeH="0" baseline="0" dirty="0" smtClean="0">
              <a:ln>
                <a:noFill/>
              </a:ln>
              <a:solidFill>
                <a:schemeClr val="tx1"/>
              </a:solidFill>
              <a:effectLst/>
              <a:latin typeface="Arial" pitchFamily="34" charset="0"/>
            </a:endParaRPr>
          </a:p>
        </p:txBody>
      </p:sp>
      <p:sp>
        <p:nvSpPr>
          <p:cNvPr id="20489" name="Rectangle 9"/>
          <p:cNvSpPr>
            <a:spLocks noChangeArrowheads="1"/>
          </p:cNvSpPr>
          <p:nvPr/>
        </p:nvSpPr>
        <p:spPr bwMode="auto">
          <a:xfrm>
            <a:off x="5429256" y="3714752"/>
            <a:ext cx="223657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weniger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Auto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fahren</a:t>
            </a:r>
            <a:endParaRPr kumimoji="0" lang="en-US" b="0" i="0" u="none" strike="noStrike" cap="none" normalizeH="0" baseline="0" dirty="0" smtClean="0">
              <a:ln>
                <a:noFill/>
              </a:ln>
              <a:solidFill>
                <a:schemeClr val="tx1"/>
              </a:solidFill>
              <a:effectLst/>
              <a:latin typeface="Arial" pitchFamily="34" charset="0"/>
            </a:endParaRPr>
          </a:p>
        </p:txBody>
      </p:sp>
      <p:sp>
        <p:nvSpPr>
          <p:cNvPr id="20490" name="Rectangle 10"/>
          <p:cNvSpPr>
            <a:spLocks noChangeArrowheads="1"/>
          </p:cNvSpPr>
          <p:nvPr/>
        </p:nvSpPr>
        <p:spPr bwMode="auto">
          <a:xfrm>
            <a:off x="5572132" y="3286124"/>
            <a:ext cx="1945789"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Wasser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schützen</a:t>
            </a:r>
            <a:endParaRPr kumimoji="0" lang="en-US" b="0" i="0" u="none" strike="noStrike" cap="none" normalizeH="0" baseline="0" dirty="0" smtClean="0">
              <a:ln>
                <a:noFill/>
              </a:ln>
              <a:solidFill>
                <a:schemeClr val="tx1"/>
              </a:solidFill>
              <a:effectLst/>
              <a:latin typeface="Arial" pitchFamily="34" charset="0"/>
            </a:endParaRPr>
          </a:p>
        </p:txBody>
      </p:sp>
      <p:sp>
        <p:nvSpPr>
          <p:cNvPr id="20492" name="Rectangle 12"/>
          <p:cNvSpPr>
            <a:spLocks noChangeArrowheads="1"/>
          </p:cNvSpPr>
          <p:nvPr/>
        </p:nvSpPr>
        <p:spPr bwMode="auto">
          <a:xfrm>
            <a:off x="5357818" y="4143380"/>
            <a:ext cx="242889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die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Luft</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sauber</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halten</a:t>
            </a:r>
            <a:endParaRPr kumimoji="0" lang="en-US"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482"/>
                                        </p:tgtEl>
                                        <p:attrNameLst>
                                          <p:attrName>style.visibility</p:attrName>
                                        </p:attrNameLst>
                                      </p:cBhvr>
                                      <p:to>
                                        <p:strVal val="visible"/>
                                      </p:to>
                                    </p:set>
                                    <p:animEffect transition="in" filter="fade">
                                      <p:cBhvr>
                                        <p:cTn id="20" dur="2000"/>
                                        <p:tgtEl>
                                          <p:spTgt spid="2048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486"/>
                                        </p:tgtEl>
                                        <p:attrNameLst>
                                          <p:attrName>style.visibility</p:attrName>
                                        </p:attrNameLst>
                                      </p:cBhvr>
                                      <p:to>
                                        <p:strVal val="visible"/>
                                      </p:to>
                                    </p:set>
                                    <p:animEffect transition="in" filter="fade">
                                      <p:cBhvr>
                                        <p:cTn id="23" dur="2000"/>
                                        <p:tgtEl>
                                          <p:spTgt spid="2048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484"/>
                                        </p:tgtEl>
                                        <p:attrNameLst>
                                          <p:attrName>style.visibility</p:attrName>
                                        </p:attrNameLst>
                                      </p:cBhvr>
                                      <p:to>
                                        <p:strVal val="visible"/>
                                      </p:to>
                                    </p:set>
                                    <p:animEffect transition="in" filter="fade">
                                      <p:cBhvr>
                                        <p:cTn id="28" dur="2000"/>
                                        <p:tgtEl>
                                          <p:spTgt spid="2048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485"/>
                                        </p:tgtEl>
                                        <p:attrNameLst>
                                          <p:attrName>style.visibility</p:attrName>
                                        </p:attrNameLst>
                                      </p:cBhvr>
                                      <p:to>
                                        <p:strVal val="visible"/>
                                      </p:to>
                                    </p:set>
                                    <p:animEffect transition="in" filter="fade">
                                      <p:cBhvr>
                                        <p:cTn id="31" dur="2000"/>
                                        <p:tgtEl>
                                          <p:spTgt spid="2048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487"/>
                                        </p:tgtEl>
                                        <p:attrNameLst>
                                          <p:attrName>style.visibility</p:attrName>
                                        </p:attrNameLst>
                                      </p:cBhvr>
                                      <p:to>
                                        <p:strVal val="visible"/>
                                      </p:to>
                                    </p:set>
                                    <p:animEffect transition="in" filter="fade">
                                      <p:cBhvr>
                                        <p:cTn id="34" dur="2000"/>
                                        <p:tgtEl>
                                          <p:spTgt spid="2048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490"/>
                                        </p:tgtEl>
                                        <p:attrNameLst>
                                          <p:attrName>style.visibility</p:attrName>
                                        </p:attrNameLst>
                                      </p:cBhvr>
                                      <p:to>
                                        <p:strVal val="visible"/>
                                      </p:to>
                                    </p:set>
                                    <p:animEffect transition="in" filter="fade">
                                      <p:cBhvr>
                                        <p:cTn id="37" dur="2000"/>
                                        <p:tgtEl>
                                          <p:spTgt spid="2049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489"/>
                                        </p:tgtEl>
                                        <p:attrNameLst>
                                          <p:attrName>style.visibility</p:attrName>
                                        </p:attrNameLst>
                                      </p:cBhvr>
                                      <p:to>
                                        <p:strVal val="visible"/>
                                      </p:to>
                                    </p:set>
                                    <p:animEffect transition="in" filter="fade">
                                      <p:cBhvr>
                                        <p:cTn id="40" dur="2000"/>
                                        <p:tgtEl>
                                          <p:spTgt spid="2048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492"/>
                                        </p:tgtEl>
                                        <p:attrNameLst>
                                          <p:attrName>style.visibility</p:attrName>
                                        </p:attrNameLst>
                                      </p:cBhvr>
                                      <p:to>
                                        <p:strVal val="visible"/>
                                      </p:to>
                                    </p:set>
                                    <p:animEffect transition="in" filter="fade">
                                      <p:cBhvr>
                                        <p:cTn id="43" dur="2000"/>
                                        <p:tgtEl>
                                          <p:spTgt spid="2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482" grpId="0"/>
      <p:bldP spid="20484" grpId="0"/>
      <p:bldP spid="20485" grpId="0"/>
      <p:bldP spid="20486" grpId="0"/>
      <p:bldP spid="20487" grpId="0"/>
      <p:bldP spid="20489" grpId="0"/>
      <p:bldP spid="20490" grpId="0"/>
      <p:bldP spid="204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sz="3600" b="1" smtClean="0">
                <a:solidFill>
                  <a:srgbClr val="FF0000"/>
                </a:solidFill>
              </a:rPr>
              <a:t>Tiere </a:t>
            </a:r>
            <a:r>
              <a:rPr lang="ru-RU" sz="3600" b="1" dirty="0" smtClean="0">
                <a:solidFill>
                  <a:srgbClr val="FF0000"/>
                </a:solidFill>
              </a:rPr>
              <a:t> </a:t>
            </a:r>
            <a:r>
              <a:rPr sz="3600" b="1" smtClean="0">
                <a:solidFill>
                  <a:srgbClr val="FF0000"/>
                </a:solidFill>
              </a:rPr>
              <a:t>und</a:t>
            </a:r>
            <a:r>
              <a:rPr lang="ru-RU" sz="3600" b="1" dirty="0" smtClean="0">
                <a:solidFill>
                  <a:srgbClr val="FF0000"/>
                </a:solidFill>
              </a:rPr>
              <a:t> </a:t>
            </a:r>
            <a:r>
              <a:rPr sz="3600" b="1" smtClean="0">
                <a:solidFill>
                  <a:srgbClr val="FF0000"/>
                </a:solidFill>
              </a:rPr>
              <a:t> </a:t>
            </a:r>
            <a:r>
              <a:rPr sz="3600" b="1" smtClean="0">
                <a:solidFill>
                  <a:srgbClr val="FF0000"/>
                </a:solidFill>
              </a:rPr>
              <a:t>Vögel </a:t>
            </a:r>
            <a:r>
              <a:rPr lang="ru-RU" sz="3600" b="1" dirty="0" smtClean="0">
                <a:solidFill>
                  <a:srgbClr val="FF0000"/>
                </a:solidFill>
              </a:rPr>
              <a:t> </a:t>
            </a:r>
            <a:r>
              <a:rPr sz="3600" b="1" smtClean="0">
                <a:solidFill>
                  <a:srgbClr val="FF0000"/>
                </a:solidFill>
              </a:rPr>
              <a:t>brauchen </a:t>
            </a:r>
            <a:r>
              <a:rPr lang="ru-RU" sz="3600" b="1" dirty="0" smtClean="0">
                <a:solidFill>
                  <a:srgbClr val="FF0000"/>
                </a:solidFill>
              </a:rPr>
              <a:t> </a:t>
            </a:r>
            <a:r>
              <a:rPr sz="3600" b="1" smtClean="0">
                <a:solidFill>
                  <a:srgbClr val="FF0000"/>
                </a:solidFill>
              </a:rPr>
              <a:t>auch </a:t>
            </a:r>
            <a:r>
              <a:rPr lang="ru-RU" sz="3600" b="1" dirty="0" smtClean="0">
                <a:solidFill>
                  <a:srgbClr val="FF0000"/>
                </a:solidFill>
              </a:rPr>
              <a:t> </a:t>
            </a:r>
            <a:r>
              <a:rPr sz="3600" b="1" smtClean="0">
                <a:solidFill>
                  <a:srgbClr val="FF0000"/>
                </a:solidFill>
              </a:rPr>
              <a:t>unsere </a:t>
            </a:r>
            <a:r>
              <a:rPr sz="3600" b="1" smtClean="0">
                <a:solidFill>
                  <a:srgbClr val="FF0000"/>
                </a:solidFill>
              </a:rPr>
              <a:t>Hilfe. </a:t>
            </a:r>
            <a:r>
              <a:rPr sz="3600" b="1" smtClean="0">
                <a:solidFill>
                  <a:srgbClr val="FF0000"/>
                </a:solidFill>
              </a:rPr>
              <a:t>Wie</a:t>
            </a:r>
            <a:r>
              <a:rPr lang="ru-RU" sz="3600" b="1" dirty="0" smtClean="0">
                <a:solidFill>
                  <a:srgbClr val="FF0000"/>
                </a:solidFill>
              </a:rPr>
              <a:t> </a:t>
            </a:r>
            <a:r>
              <a:rPr sz="3600" b="1" smtClean="0">
                <a:solidFill>
                  <a:srgbClr val="FF0000"/>
                </a:solidFill>
              </a:rPr>
              <a:t> </a:t>
            </a:r>
            <a:r>
              <a:rPr sz="3600" b="1" smtClean="0">
                <a:solidFill>
                  <a:srgbClr val="FF0000"/>
                </a:solidFill>
              </a:rPr>
              <a:t>können </a:t>
            </a:r>
            <a:r>
              <a:rPr lang="ru-RU" sz="3600" b="1" dirty="0" smtClean="0">
                <a:solidFill>
                  <a:srgbClr val="FF0000"/>
                </a:solidFill>
              </a:rPr>
              <a:t> </a:t>
            </a:r>
            <a:r>
              <a:rPr sz="3600" b="1" smtClean="0">
                <a:solidFill>
                  <a:srgbClr val="FF0000"/>
                </a:solidFill>
              </a:rPr>
              <a:t>wir </a:t>
            </a:r>
            <a:r>
              <a:rPr lang="ru-RU" sz="3600" b="1" dirty="0" smtClean="0">
                <a:solidFill>
                  <a:srgbClr val="FF0000"/>
                </a:solidFill>
              </a:rPr>
              <a:t> </a:t>
            </a:r>
            <a:r>
              <a:rPr sz="3600" b="1" smtClean="0">
                <a:solidFill>
                  <a:srgbClr val="FF0000"/>
                </a:solidFill>
              </a:rPr>
              <a:t>ihnen </a:t>
            </a:r>
            <a:r>
              <a:rPr lang="ru-RU" sz="3600" b="1" dirty="0" smtClean="0">
                <a:solidFill>
                  <a:srgbClr val="FF0000"/>
                </a:solidFill>
              </a:rPr>
              <a:t> </a:t>
            </a:r>
            <a:r>
              <a:rPr sz="3600" b="1" smtClean="0">
                <a:solidFill>
                  <a:srgbClr val="FF0000"/>
                </a:solidFill>
              </a:rPr>
              <a:t>helfen</a:t>
            </a:r>
            <a:r>
              <a:rPr sz="3600" b="1" smtClean="0">
                <a:solidFill>
                  <a:srgbClr val="FF0000"/>
                </a:solidFill>
              </a:rPr>
              <a:t>?</a:t>
            </a:r>
            <a:endParaRPr lang="ru-RU" sz="3600" dirty="0">
              <a:solidFill>
                <a:srgbClr val="FF0000"/>
              </a:solidFill>
            </a:endParaRPr>
          </a:p>
        </p:txBody>
      </p:sp>
      <p:sp>
        <p:nvSpPr>
          <p:cNvPr id="21505" name="Rectangle 1"/>
          <p:cNvSpPr>
            <a:spLocks noChangeArrowheads="1"/>
          </p:cNvSpPr>
          <p:nvPr/>
        </p:nvSpPr>
        <p:spPr bwMode="auto">
          <a:xfrm>
            <a:off x="1857356" y="1643050"/>
            <a:ext cx="1204176"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füttern</a:t>
            </a:r>
            <a:endParaRPr kumimoji="0" lang="en-US" sz="2800" b="0" i="0" u="none" strike="noStrike" cap="none" normalizeH="0" baseline="0" dirty="0" smtClean="0">
              <a:ln>
                <a:noFill/>
              </a:ln>
              <a:solidFill>
                <a:schemeClr val="tx1"/>
              </a:solidFill>
              <a:effectLst/>
              <a:latin typeface="Arial" pitchFamily="34" charset="0"/>
            </a:endParaRPr>
          </a:p>
        </p:txBody>
      </p:sp>
      <p:sp>
        <p:nvSpPr>
          <p:cNvPr id="21506" name="Rectangle 2"/>
          <p:cNvSpPr>
            <a:spLocks noChangeArrowheads="1"/>
          </p:cNvSpPr>
          <p:nvPr/>
        </p:nvSpPr>
        <p:spPr bwMode="auto">
          <a:xfrm>
            <a:off x="4000496" y="2357430"/>
            <a:ext cx="3685624"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neue</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Bäume</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pflanzen</a:t>
            </a:r>
            <a:endParaRPr kumimoji="0" lang="en-US" sz="2800" b="0" i="0" u="none" strike="noStrike" cap="none" normalizeH="0" baseline="0" dirty="0" smtClean="0">
              <a:ln>
                <a:noFill/>
              </a:ln>
              <a:solidFill>
                <a:schemeClr val="tx1"/>
              </a:solidFill>
              <a:effectLst/>
              <a:latin typeface="Arial" pitchFamily="34" charset="0"/>
            </a:endParaRPr>
          </a:p>
        </p:txBody>
      </p:sp>
      <p:sp>
        <p:nvSpPr>
          <p:cNvPr id="21507" name="Rectangle 3"/>
          <p:cNvSpPr>
            <a:spLocks noChangeArrowheads="1"/>
          </p:cNvSpPr>
          <p:nvPr/>
        </p:nvSpPr>
        <p:spPr bwMode="auto">
          <a:xfrm>
            <a:off x="1357290" y="3429000"/>
            <a:ext cx="326666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Vogelbauer</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basteln</a:t>
            </a:r>
            <a:endParaRPr kumimoji="0" lang="en-US" sz="2800" b="0" i="0" u="none" strike="noStrike" cap="none" normalizeH="0" baseline="0" dirty="0" smtClean="0">
              <a:ln>
                <a:noFill/>
              </a:ln>
              <a:solidFill>
                <a:schemeClr val="tx1"/>
              </a:solidFill>
              <a:effectLst/>
              <a:latin typeface="Arial" pitchFamily="34" charset="0"/>
            </a:endParaRPr>
          </a:p>
        </p:txBody>
      </p:sp>
      <p:sp>
        <p:nvSpPr>
          <p:cNvPr id="21508" name="Rectangle 4"/>
          <p:cNvSpPr>
            <a:spLocks noChangeArrowheads="1"/>
          </p:cNvSpPr>
          <p:nvPr/>
        </p:nvSpPr>
        <p:spPr bwMode="auto">
          <a:xfrm>
            <a:off x="3714744" y="4429132"/>
            <a:ext cx="387266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den Wald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sauberhalten</a:t>
            </a:r>
            <a:endParaRPr kumimoji="0" lang="en-US" sz="2800" b="0" i="0" u="none" strike="noStrike" cap="none" normalizeH="0" baseline="0" dirty="0" smtClean="0">
              <a:ln>
                <a:noFill/>
              </a:ln>
              <a:solidFill>
                <a:schemeClr val="tx1"/>
              </a:solidFill>
              <a:effectLst/>
              <a:latin typeface="Arial" pitchFamily="34" charset="0"/>
            </a:endParaRPr>
          </a:p>
        </p:txBody>
      </p:sp>
      <p:sp>
        <p:nvSpPr>
          <p:cNvPr id="21509" name="Rectangle 5"/>
          <p:cNvSpPr>
            <a:spLocks noChangeArrowheads="1"/>
          </p:cNvSpPr>
          <p:nvPr/>
        </p:nvSpPr>
        <p:spPr bwMode="auto">
          <a:xfrm>
            <a:off x="928662" y="5572140"/>
            <a:ext cx="7246984"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das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Wasser</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und die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Luft</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nicht</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verschmutzen</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505"/>
                                        </p:tgtEl>
                                        <p:attrNameLst>
                                          <p:attrName>style.visibility</p:attrName>
                                        </p:attrNameLst>
                                      </p:cBhvr>
                                      <p:to>
                                        <p:strVal val="visible"/>
                                      </p:to>
                                    </p:set>
                                    <p:animEffect transition="in" filter="wipe(down)">
                                      <p:cBhvr>
                                        <p:cTn id="15" dur="500"/>
                                        <p:tgtEl>
                                          <p:spTgt spid="2150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1506"/>
                                        </p:tgtEl>
                                        <p:attrNameLst>
                                          <p:attrName>style.visibility</p:attrName>
                                        </p:attrNameLst>
                                      </p:cBhvr>
                                      <p:to>
                                        <p:strVal val="visible"/>
                                      </p:to>
                                    </p:set>
                                    <p:animEffect transition="in" filter="wipe(down)">
                                      <p:cBhvr>
                                        <p:cTn id="20" dur="500"/>
                                        <p:tgtEl>
                                          <p:spTgt spid="2150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507"/>
                                        </p:tgtEl>
                                        <p:attrNameLst>
                                          <p:attrName>style.visibility</p:attrName>
                                        </p:attrNameLst>
                                      </p:cBhvr>
                                      <p:to>
                                        <p:strVal val="visible"/>
                                      </p:to>
                                    </p:set>
                                    <p:animEffect transition="in" filter="wipe(down)">
                                      <p:cBhvr>
                                        <p:cTn id="25" dur="500"/>
                                        <p:tgtEl>
                                          <p:spTgt spid="2150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1508"/>
                                        </p:tgtEl>
                                        <p:attrNameLst>
                                          <p:attrName>style.visibility</p:attrName>
                                        </p:attrNameLst>
                                      </p:cBhvr>
                                      <p:to>
                                        <p:strVal val="visible"/>
                                      </p:to>
                                    </p:set>
                                    <p:animEffect transition="in" filter="wipe(down)">
                                      <p:cBhvr>
                                        <p:cTn id="30" dur="500"/>
                                        <p:tgtEl>
                                          <p:spTgt spid="2150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509"/>
                                        </p:tgtEl>
                                        <p:attrNameLst>
                                          <p:attrName>style.visibility</p:attrName>
                                        </p:attrNameLst>
                                      </p:cBhvr>
                                      <p:to>
                                        <p:strVal val="visible"/>
                                      </p:to>
                                    </p:set>
                                    <p:animEffect transition="in" filter="wipe(down)">
                                      <p:cBhvr>
                                        <p:cTn id="35"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505" grpId="0"/>
      <p:bldP spid="21506" grpId="0"/>
      <p:bldP spid="21507" grpId="0"/>
      <p:bldP spid="21508" grpId="0"/>
      <p:bldP spid="21509"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199</TotalTime>
  <Words>481</Words>
  <Application>Microsoft Office PowerPoint</Application>
  <PresentationFormat>Экран (4:3)</PresentationFormat>
  <Paragraphs>106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Бумажная</vt:lpstr>
      <vt:lpstr>«Sorgen wir gemeinsam für unseren Planeten Erde»</vt:lpstr>
      <vt:lpstr> Lest  das  Gedicht  und  sagt,  was  sollen  wir machen,  um  die  Natur  sauberzumachen? </vt:lpstr>
      <vt:lpstr>Setzte  die  passenden  Wörter ein.</vt:lpstr>
      <vt:lpstr>Wir  wissen, dass  unsere  Erde  in Gefahr  ist. Nennt, bitte, moderne  Probleme  des  Umweltschutzes.</vt:lpstr>
      <vt:lpstr>Sagt: Ist es wichtig, den Wald zu schützen?</vt:lpstr>
      <vt:lpstr>Welches Wort passt nicht?</vt:lpstr>
      <vt:lpstr>Jetzt  bekommt  ihr   einen  Text  über  typische  ökologische  Probleme. Aber  in  den  Text  fehlen  einige  Wörter, statt dieser Wörter  sind  Bilder. Versucht  den  ganzen  Text  zu  lessen  und  setzt  die  fehlenden  Wörter ein.</vt:lpstr>
      <vt:lpstr>Jetzt wissen wir, was in Gefahr ist und warum. Aber was müssen wir machen?</vt:lpstr>
      <vt:lpstr>Tiere  und  Vögel  brauchen  auch  unsere Hilfe. Wie  können  wir  ihnen  helfen?</vt:lpstr>
      <vt:lpstr>Hausaufgabe.</vt:lpstr>
      <vt:lpstr>Слайд 11</vt:lpstr>
    </vt:vector>
  </TitlesOfParts>
  <Company>SamForum.ws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«Sorgen wir gemeinsam für unseren Planeten Erde»</dc:title>
  <dc:creator>SamLab.ws</dc:creator>
  <cp:lastModifiedBy>SamLab.ws</cp:lastModifiedBy>
  <cp:revision>21</cp:revision>
  <dcterms:created xsi:type="dcterms:W3CDTF">2011-02-26T17:08:42Z</dcterms:created>
  <dcterms:modified xsi:type="dcterms:W3CDTF">2013-01-05T16:40:58Z</dcterms:modified>
</cp:coreProperties>
</file>